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6" r:id="rId1"/>
    <p:sldMasterId id="2147483678" r:id="rId2"/>
    <p:sldMasterId id="2147483664" r:id="rId3"/>
    <p:sldMasterId id="2147483692" r:id="rId4"/>
  </p:sldMasterIdLst>
  <p:notesMasterIdLst>
    <p:notesMasterId r:id="rId6"/>
  </p:notesMasterIdLst>
  <p:handoutMasterIdLst>
    <p:handoutMasterId r:id="rId7"/>
  </p:handoutMasterIdLst>
  <p:sldIdLst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AA Blue 16:9" id="{8574CD1C-97A2-4A77-8BBB-8C0C95016773}">
          <p14:sldIdLst>
            <p14:sldId id="266"/>
          </p14:sldIdLst>
        </p14:section>
        <p14:section name="Instructions" id="{25F0BE44-6D5C-4DF7-96B9-C4C018FFB9C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400" b="1"/>
              <a:t>Paid</a:t>
            </a:r>
            <a:r>
              <a:rPr lang="en-AU" sz="1400" b="1" baseline="0"/>
              <a:t> Work and Income</a:t>
            </a:r>
            <a:endParaRPr lang="en-AU" sz="1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366356493287528E-2"/>
          <c:y val="0.18810915245194471"/>
          <c:w val="0.88358997238668291"/>
          <c:h val="0.57854697147950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CDP!$B$1</c:f>
              <c:strCache>
                <c:ptCount val="1"/>
                <c:pt idx="0">
                  <c:v>Progress 31 Dec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(CDP!$A$3,CDP!$A$9)</c:f>
              <c:strCache>
                <c:ptCount val="2"/>
                <c:pt idx="0">
                  <c:v>Paid work </c:v>
                </c:pt>
                <c:pt idx="1">
                  <c:v>Income from community enterprise</c:v>
                </c:pt>
              </c:strCache>
              <c:extLst/>
            </c:strRef>
          </c:cat>
          <c:val>
            <c:numRef>
              <c:f>(CDP!$B$3,CDP!$B$9)</c:f>
              <c:numCache>
                <c:formatCode>General</c:formatCode>
                <c:ptCount val="2"/>
                <c:pt idx="0">
                  <c:v>1268</c:v>
                </c:pt>
                <c:pt idx="1">
                  <c:v>255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6F2-4DF0-8D3E-6C71AC960925}"/>
            </c:ext>
          </c:extLst>
        </c:ser>
        <c:ser>
          <c:idx val="1"/>
          <c:order val="1"/>
          <c:tx>
            <c:strRef>
              <c:f>CDP!$C$1</c:f>
              <c:strCache>
                <c:ptCount val="1"/>
                <c:pt idx="0">
                  <c:v>Progress 30 Mar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2664271378075421E-2"/>
                  <c:y val="-0.1255919306543604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2,300+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A6F2-4DF0-8D3E-6C71AC960925}"/>
                </c:ext>
              </c:extLst>
            </c:dLbl>
            <c:dLbl>
              <c:idx val="1"/>
              <c:layout>
                <c:manualLayout>
                  <c:x val="6.9204152249134954E-2"/>
                  <c:y val="-5.5054419061708078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400+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A6F2-4DF0-8D3E-6C71AC960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(CDP!$A$3,CDP!$A$9)</c:f>
              <c:strCache>
                <c:ptCount val="2"/>
                <c:pt idx="0">
                  <c:v>Paid work </c:v>
                </c:pt>
                <c:pt idx="1">
                  <c:v>Income from community enterprise</c:v>
                </c:pt>
              </c:strCache>
              <c:extLst/>
            </c:strRef>
          </c:cat>
          <c:val>
            <c:numRef>
              <c:f>(CDP!$C$3,CDP!$C$9)</c:f>
              <c:numCache>
                <c:formatCode>General</c:formatCode>
                <c:ptCount val="2"/>
                <c:pt idx="0">
                  <c:v>1762</c:v>
                </c:pt>
                <c:pt idx="1">
                  <c:v>392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CDP!$F$2:$F$10</c15:f>
                <c15:dlblRangeCache>
                  <c:ptCount val="9"/>
                  <c:pt idx="0">
                    <c:v>129%</c:v>
                  </c:pt>
                  <c:pt idx="1">
                    <c:v>107%</c:v>
                  </c:pt>
                  <c:pt idx="2">
                    <c:v>73%</c:v>
                  </c:pt>
                  <c:pt idx="3">
                    <c:v>100%</c:v>
                  </c:pt>
                  <c:pt idx="4">
                    <c:v>141%</c:v>
                  </c:pt>
                  <c:pt idx="5">
                    <c:v>149%</c:v>
                  </c:pt>
                  <c:pt idx="6">
                    <c:v>108%</c:v>
                  </c:pt>
                  <c:pt idx="7">
                    <c:v>82%</c:v>
                  </c:pt>
                  <c:pt idx="8">
                    <c:v>148%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6F2-4DF0-8D3E-6C71AC960925}"/>
            </c:ext>
          </c:extLst>
        </c:ser>
        <c:ser>
          <c:idx val="3"/>
          <c:order val="2"/>
          <c:tx>
            <c:strRef>
              <c:f>CDP!$D$1</c:f>
              <c:strCache>
                <c:ptCount val="1"/>
                <c:pt idx="0">
                  <c:v>Progress 30 Jun 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2"/>
              <c:pt idx="0">
                <c:v>Paid work </c:v>
              </c:pt>
              <c:pt idx="1">
                <c:v>Income from community enterprise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(CDP!$D$3,CDP!$D$9)</c:f>
              <c:numCache>
                <c:formatCode>General</c:formatCode>
                <c:ptCount val="2"/>
                <c:pt idx="0">
                  <c:v>2336</c:v>
                </c:pt>
                <c:pt idx="1">
                  <c:v>444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6F2-4DF0-8D3E-6C71AC960925}"/>
            </c:ext>
          </c:extLst>
        </c:ser>
        <c:ser>
          <c:idx val="2"/>
          <c:order val="3"/>
          <c:tx>
            <c:strRef>
              <c:f>CDP!$E$1</c:f>
              <c:strCache>
                <c:ptCount val="1"/>
                <c:pt idx="0">
                  <c:v>Target for 31 Oct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(CDP!$A$3,CDP!$A$9)</c:f>
              <c:strCache>
                <c:ptCount val="2"/>
                <c:pt idx="0">
                  <c:v>Paid work </c:v>
                </c:pt>
                <c:pt idx="1">
                  <c:v>Income from community enterprise</c:v>
                </c:pt>
              </c:strCache>
              <c:extLst/>
            </c:strRef>
          </c:cat>
          <c:val>
            <c:numRef>
              <c:f>(CDP!$E$3,CDP!$E$9)</c:f>
              <c:numCache>
                <c:formatCode>General</c:formatCode>
                <c:ptCount val="2"/>
                <c:pt idx="0">
                  <c:v>2178</c:v>
                </c:pt>
                <c:pt idx="1">
                  <c:v>542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6F2-4DF0-8D3E-6C71AC960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2221920"/>
        <c:axId val="612222248"/>
      </c:barChart>
      <c:catAx>
        <c:axId val="6122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222248"/>
        <c:crosses val="autoZero"/>
        <c:auto val="1"/>
        <c:lblAlgn val="ctr"/>
        <c:lblOffset val="100"/>
        <c:noMultiLvlLbl val="0"/>
      </c:catAx>
      <c:valAx>
        <c:axId val="612222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22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44702929190407"/>
          <c:y val="0.84446470459974743"/>
          <c:w val="0.75742193655797774"/>
          <c:h val="0.12510512784264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400" b="1"/>
              <a:t>Employers and Enterprises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755760604790105E-2"/>
          <c:y val="0.18810915245194471"/>
          <c:w val="0.90611959886614946"/>
          <c:h val="0.58869036066537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CDP!$B$1</c:f>
              <c:strCache>
                <c:ptCount val="1"/>
                <c:pt idx="0">
                  <c:v>Progress 31 Dec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(CDP!$A$4,CDP!$A$8)</c:f>
              <c:strCache>
                <c:ptCount val="2"/>
                <c:pt idx="0">
                  <c:v>Employers subsidised</c:v>
                </c:pt>
                <c:pt idx="1">
                  <c:v>New enterprises </c:v>
                </c:pt>
              </c:strCache>
              <c:extLst/>
            </c:strRef>
          </c:cat>
          <c:val>
            <c:numRef>
              <c:f>(CDP!$B$4,CDP!$B$8)</c:f>
              <c:numCache>
                <c:formatCode>General</c:formatCode>
                <c:ptCount val="2"/>
                <c:pt idx="0">
                  <c:v>157</c:v>
                </c:pt>
                <c:pt idx="1">
                  <c:v>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83C-4025-9A3C-C1C61A7D0939}"/>
            </c:ext>
          </c:extLst>
        </c:ser>
        <c:ser>
          <c:idx val="1"/>
          <c:order val="1"/>
          <c:tx>
            <c:strRef>
              <c:f>CDP!$C$1</c:f>
              <c:strCache>
                <c:ptCount val="1"/>
                <c:pt idx="0">
                  <c:v>Progress 30 Mar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204152249134954E-2"/>
                  <c:y val="-6.0060060060060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300+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983C-4025-9A3C-C1C61A7D0939}"/>
                </c:ext>
              </c:extLst>
            </c:dLbl>
            <c:dLbl>
              <c:idx val="1"/>
              <c:layout>
                <c:manualLayout>
                  <c:x val="7.2664275741560175E-2"/>
                  <c:y val="-3.73708015753402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50+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983C-4025-9A3C-C1C61A7D0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(CDP!$A$4,CDP!$A$8)</c:f>
              <c:strCache>
                <c:ptCount val="2"/>
                <c:pt idx="0">
                  <c:v>Employers subsidised</c:v>
                </c:pt>
                <c:pt idx="1">
                  <c:v>New enterprises </c:v>
                </c:pt>
              </c:strCache>
              <c:extLst/>
            </c:strRef>
          </c:cat>
          <c:val>
            <c:numRef>
              <c:f>(CDP!$C$4,CDP!$C$8)</c:f>
              <c:numCache>
                <c:formatCode>General</c:formatCode>
                <c:ptCount val="2"/>
                <c:pt idx="0">
                  <c:v>249</c:v>
                </c:pt>
                <c:pt idx="1">
                  <c:v>37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CDP!$F$2:$F$10</c15:f>
                <c15:dlblRangeCache>
                  <c:ptCount val="9"/>
                  <c:pt idx="0">
                    <c:v>129%</c:v>
                  </c:pt>
                  <c:pt idx="1">
                    <c:v>107%</c:v>
                  </c:pt>
                  <c:pt idx="2">
                    <c:v>73%</c:v>
                  </c:pt>
                  <c:pt idx="3">
                    <c:v>100%</c:v>
                  </c:pt>
                  <c:pt idx="4">
                    <c:v>141%</c:v>
                  </c:pt>
                  <c:pt idx="5">
                    <c:v>149%</c:v>
                  </c:pt>
                  <c:pt idx="6">
                    <c:v>108%</c:v>
                  </c:pt>
                  <c:pt idx="7">
                    <c:v>82%</c:v>
                  </c:pt>
                  <c:pt idx="8">
                    <c:v>148%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83C-4025-9A3C-C1C61A7D0939}"/>
            </c:ext>
          </c:extLst>
        </c:ser>
        <c:ser>
          <c:idx val="3"/>
          <c:order val="2"/>
          <c:tx>
            <c:strRef>
              <c:f>CDP!$D$1</c:f>
              <c:strCache>
                <c:ptCount val="1"/>
                <c:pt idx="0">
                  <c:v>Progress 30 Jun 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2"/>
              <c:pt idx="0">
                <c:v>Employers subsidised</c:v>
              </c:pt>
              <c:pt idx="1">
                <c:v>New enterprises 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(CDP!$D$4,CDP!$D$8)</c:f>
              <c:numCache>
                <c:formatCode>General</c:formatCode>
                <c:ptCount val="2"/>
                <c:pt idx="0">
                  <c:v>313</c:v>
                </c:pt>
                <c:pt idx="1">
                  <c:v>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83C-4025-9A3C-C1C61A7D0939}"/>
            </c:ext>
          </c:extLst>
        </c:ser>
        <c:ser>
          <c:idx val="2"/>
          <c:order val="3"/>
          <c:tx>
            <c:strRef>
              <c:f>CDP!$E$1</c:f>
              <c:strCache>
                <c:ptCount val="1"/>
                <c:pt idx="0">
                  <c:v>Target for 31 Oct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(CDP!$A$4,CDP!$A$8)</c:f>
              <c:strCache>
                <c:ptCount val="2"/>
                <c:pt idx="0">
                  <c:v>Employers subsidised</c:v>
                </c:pt>
                <c:pt idx="1">
                  <c:v>New enterprises </c:v>
                </c:pt>
              </c:strCache>
              <c:extLst/>
            </c:strRef>
          </c:cat>
          <c:val>
            <c:numRef>
              <c:f>(CDP!$E$4,CDP!$E$8)</c:f>
              <c:numCache>
                <c:formatCode>General</c:formatCode>
                <c:ptCount val="2"/>
                <c:pt idx="0">
                  <c:v>430</c:v>
                </c:pt>
                <c:pt idx="1">
                  <c:v>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983C-4025-9A3C-C1C61A7D0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2221920"/>
        <c:axId val="612222248"/>
      </c:barChart>
      <c:catAx>
        <c:axId val="6122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222248"/>
        <c:crosses val="autoZero"/>
        <c:auto val="1"/>
        <c:lblAlgn val="ctr"/>
        <c:lblOffset val="100"/>
        <c:noMultiLvlLbl val="0"/>
      </c:catAx>
      <c:valAx>
        <c:axId val="612222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22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37207285277708"/>
          <c:y val="0.85967978837855108"/>
          <c:w val="0.6886277588424522"/>
          <c:h val="0.10989004406384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400" b="1"/>
              <a:t>Completed training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366356493287528E-2"/>
          <c:y val="0.13422208417292608"/>
          <c:w val="0.88358997238668291"/>
          <c:h val="0.5537126559470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CDP!$B$1</c:f>
              <c:strCache>
                <c:ptCount val="1"/>
                <c:pt idx="0">
                  <c:v>Progress 31 Dec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CDP!$A$5:$A$6</c:f>
              <c:strCache>
                <c:ptCount val="2"/>
                <c:pt idx="0">
                  <c:v>Non-accredited </c:v>
                </c:pt>
                <c:pt idx="1">
                  <c:v>Accredited </c:v>
                </c:pt>
              </c:strCache>
              <c:extLst/>
            </c:strRef>
          </c:cat>
          <c:val>
            <c:numRef>
              <c:f>CDP!$B$5:$B$6</c:f>
              <c:numCache>
                <c:formatCode>General</c:formatCode>
                <c:ptCount val="2"/>
                <c:pt idx="0">
                  <c:v>1664</c:v>
                </c:pt>
                <c:pt idx="1">
                  <c:v>1131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BBA-470C-8DC9-8B6BEAC021C5}"/>
            </c:ext>
          </c:extLst>
        </c:ser>
        <c:ser>
          <c:idx val="1"/>
          <c:order val="1"/>
          <c:tx>
            <c:strRef>
              <c:f>CDP!$C$1</c:f>
              <c:strCache>
                <c:ptCount val="1"/>
                <c:pt idx="0">
                  <c:v>Progress 30 Mar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944522638055096E-2"/>
                  <c:y val="-0.1312633835794749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2,300+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DBBA-470C-8DC9-8B6BEAC021C5}"/>
                </c:ext>
              </c:extLst>
            </c:dLbl>
            <c:dLbl>
              <c:idx val="1"/>
              <c:layout>
                <c:manualLayout>
                  <c:x val="7.1024561756574442E-2"/>
                  <c:y val="-0.1196856687720646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2,400+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DBBA-470C-8DC9-8B6BEAC02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CDP!$A$5:$A$6</c:f>
              <c:strCache>
                <c:ptCount val="2"/>
                <c:pt idx="0">
                  <c:v>Non-accredited </c:v>
                </c:pt>
                <c:pt idx="1">
                  <c:v>Accredited </c:v>
                </c:pt>
              </c:strCache>
              <c:extLst/>
            </c:strRef>
          </c:cat>
          <c:val>
            <c:numRef>
              <c:f>CDP!$C$5:$C$6</c:f>
              <c:numCache>
                <c:formatCode>General</c:formatCode>
                <c:ptCount val="2"/>
                <c:pt idx="0">
                  <c:v>1489</c:v>
                </c:pt>
                <c:pt idx="1">
                  <c:v>1600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CDP!$F$2:$F$10</c15:f>
                <c15:dlblRangeCache>
                  <c:ptCount val="9"/>
                  <c:pt idx="0">
                    <c:v>129%</c:v>
                  </c:pt>
                  <c:pt idx="1">
                    <c:v>107%</c:v>
                  </c:pt>
                  <c:pt idx="2">
                    <c:v>73%</c:v>
                  </c:pt>
                  <c:pt idx="3">
                    <c:v>100%</c:v>
                  </c:pt>
                  <c:pt idx="4">
                    <c:v>141%</c:v>
                  </c:pt>
                  <c:pt idx="5">
                    <c:v>149%</c:v>
                  </c:pt>
                  <c:pt idx="6">
                    <c:v>108%</c:v>
                  </c:pt>
                  <c:pt idx="7">
                    <c:v>82%</c:v>
                  </c:pt>
                  <c:pt idx="8">
                    <c:v>148%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BBA-470C-8DC9-8B6BEAC021C5}"/>
            </c:ext>
          </c:extLst>
        </c:ser>
        <c:ser>
          <c:idx val="3"/>
          <c:order val="2"/>
          <c:tx>
            <c:strRef>
              <c:f>CDP!$D$1</c:f>
              <c:strCache>
                <c:ptCount val="1"/>
                <c:pt idx="0">
                  <c:v>Progress 30 Jun 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2"/>
              <c:pt idx="0">
                <c:v>Non-accredited </c:v>
              </c:pt>
              <c:pt idx="1">
                <c:v>Accredited 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CDP!$D$5:$D$6</c:f>
              <c:numCache>
                <c:formatCode>General</c:formatCode>
                <c:ptCount val="2"/>
                <c:pt idx="0">
                  <c:v>2314</c:v>
                </c:pt>
                <c:pt idx="1">
                  <c:v>2413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BBA-470C-8DC9-8B6BEAC021C5}"/>
            </c:ext>
          </c:extLst>
        </c:ser>
        <c:ser>
          <c:idx val="2"/>
          <c:order val="3"/>
          <c:tx>
            <c:strRef>
              <c:f>CDP!$E$1</c:f>
              <c:strCache>
                <c:ptCount val="1"/>
                <c:pt idx="0">
                  <c:v>Target for 31 Oct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CDP!$A$5:$A$6</c:f>
              <c:strCache>
                <c:ptCount val="2"/>
                <c:pt idx="0">
                  <c:v>Non-accredited </c:v>
                </c:pt>
                <c:pt idx="1">
                  <c:v>Accredited </c:v>
                </c:pt>
              </c:strCache>
              <c:extLst/>
            </c:strRef>
          </c:cat>
          <c:val>
            <c:numRef>
              <c:f>CDP!$E$5:$E$6</c:f>
              <c:numCache>
                <c:formatCode>General</c:formatCode>
                <c:ptCount val="2"/>
                <c:pt idx="0">
                  <c:v>2313</c:v>
                </c:pt>
                <c:pt idx="1">
                  <c:v>1707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BBA-470C-8DC9-8B6BEAC02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2221920"/>
        <c:axId val="612222248"/>
      </c:barChart>
      <c:catAx>
        <c:axId val="6122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222248"/>
        <c:crosses val="autoZero"/>
        <c:auto val="1"/>
        <c:lblAlgn val="ctr"/>
        <c:lblOffset val="100"/>
        <c:noMultiLvlLbl val="0"/>
      </c:catAx>
      <c:valAx>
        <c:axId val="612222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22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21003293556463"/>
          <c:y val="0.76784246937433398"/>
          <c:w val="0.7811849402016382"/>
          <c:h val="0.19872737267475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Other benefits</a:t>
            </a:r>
          </a:p>
        </c:rich>
      </c:tx>
      <c:layout>
        <c:manualLayout>
          <c:xMode val="edge"/>
          <c:yMode val="edge"/>
          <c:x val="0.43352466469014533"/>
          <c:y val="0.16178822827652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27381957878104"/>
          <c:y val="0.29828346361694486"/>
          <c:w val="0.83166389668419471"/>
          <c:h val="0.4406915753594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CDP!$B$1</c:f>
              <c:strCache>
                <c:ptCount val="1"/>
                <c:pt idx="0">
                  <c:v>Progress 31 Dec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(CDP!$A$2,CDP!$A$7,CDP!$A$10)</c:f>
              <c:strCache>
                <c:ptCount val="3"/>
                <c:pt idx="0">
                  <c:v>Overall benefits</c:v>
                </c:pt>
                <c:pt idx="1">
                  <c:v>Other barriers addressed</c:v>
                </c:pt>
                <c:pt idx="2">
                  <c:v>ID/essential quals/licenses/clearances</c:v>
                </c:pt>
              </c:strCache>
              <c:extLst/>
            </c:strRef>
          </c:cat>
          <c:val>
            <c:numRef>
              <c:f>(CDP!$B$2,CDP!$B$7,CDP!$B$10)</c:f>
              <c:numCache>
                <c:formatCode>General</c:formatCode>
                <c:ptCount val="3"/>
                <c:pt idx="0">
                  <c:v>5647</c:v>
                </c:pt>
                <c:pt idx="1">
                  <c:v>1938</c:v>
                </c:pt>
                <c:pt idx="2">
                  <c:v>2895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CF0-4981-A619-2B7E6A266221}"/>
            </c:ext>
          </c:extLst>
        </c:ser>
        <c:ser>
          <c:idx val="1"/>
          <c:order val="1"/>
          <c:tx>
            <c:strRef>
              <c:f>CDP!$C$1</c:f>
              <c:strCache>
                <c:ptCount val="1"/>
                <c:pt idx="0">
                  <c:v>Progress 30 Mar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488456723794248E-2"/>
                  <c:y val="-0.1281577836136775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12,500+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9CF0-4981-A619-2B7E6A266221}"/>
                </c:ext>
              </c:extLst>
            </c:dLbl>
            <c:dLbl>
              <c:idx val="1"/>
              <c:layout>
                <c:manualLayout>
                  <c:x val="4.6068007843750342E-2"/>
                  <c:y val="-4.65690067259391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4,700+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9CF0-4981-A619-2B7E6A266221}"/>
                </c:ext>
              </c:extLst>
            </c:dLbl>
            <c:dLbl>
              <c:idx val="2"/>
              <c:layout>
                <c:manualLayout>
                  <c:x val="4.952816692541967E-2"/>
                  <c:y val="-4.55528657461198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5,300+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3-9CF0-4981-A619-2B7E6A266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(CDP!$A$2,CDP!$A$7,CDP!$A$10)</c:f>
              <c:strCache>
                <c:ptCount val="3"/>
                <c:pt idx="0">
                  <c:v>Overall benefits</c:v>
                </c:pt>
                <c:pt idx="1">
                  <c:v>Other barriers addressed</c:v>
                </c:pt>
                <c:pt idx="2">
                  <c:v>ID/essential quals/licenses/clearances</c:v>
                </c:pt>
              </c:strCache>
              <c:extLst/>
            </c:strRef>
          </c:cat>
          <c:val>
            <c:numRef>
              <c:f>(CDP!$C$2,CDP!$C$7,CDP!$C$10)</c:f>
              <c:numCache>
                <c:formatCode>General</c:formatCode>
                <c:ptCount val="3"/>
                <c:pt idx="0">
                  <c:v>8614</c:v>
                </c:pt>
                <c:pt idx="1">
                  <c:v>2991</c:v>
                </c:pt>
                <c:pt idx="2">
                  <c:v>3710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CDP!$F$2:$F$10</c15:f>
                <c15:dlblRangeCache>
                  <c:ptCount val="9"/>
                  <c:pt idx="0">
                    <c:v>129%</c:v>
                  </c:pt>
                  <c:pt idx="1">
                    <c:v>107%</c:v>
                  </c:pt>
                  <c:pt idx="2">
                    <c:v>73%</c:v>
                  </c:pt>
                  <c:pt idx="3">
                    <c:v>100%</c:v>
                  </c:pt>
                  <c:pt idx="4">
                    <c:v>141%</c:v>
                  </c:pt>
                  <c:pt idx="5">
                    <c:v>149%</c:v>
                  </c:pt>
                  <c:pt idx="6">
                    <c:v>108%</c:v>
                  </c:pt>
                  <c:pt idx="7">
                    <c:v>82%</c:v>
                  </c:pt>
                  <c:pt idx="8">
                    <c:v>148%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9CF0-4981-A619-2B7E6A266221}"/>
            </c:ext>
          </c:extLst>
        </c:ser>
        <c:ser>
          <c:idx val="3"/>
          <c:order val="2"/>
          <c:tx>
            <c:strRef>
              <c:f>CDP!$D$1</c:f>
              <c:strCache>
                <c:ptCount val="1"/>
                <c:pt idx="0">
                  <c:v>Progress 30 Jun 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Overall benefits</c:v>
              </c:pt>
              <c:pt idx="1">
                <c:v>Other barriers addressed</c:v>
              </c:pt>
              <c:pt idx="2">
                <c:v>ID/essential quals/licenses/clearances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(CDP!$D$2,CDP!$D$7,CDP!$D$10)</c:f>
              <c:numCache>
                <c:formatCode>General</c:formatCode>
                <c:ptCount val="3"/>
                <c:pt idx="0">
                  <c:v>12525</c:v>
                </c:pt>
                <c:pt idx="1">
                  <c:v>4744</c:v>
                </c:pt>
                <c:pt idx="2">
                  <c:v>5367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9CF0-4981-A619-2B7E6A266221}"/>
            </c:ext>
          </c:extLst>
        </c:ser>
        <c:ser>
          <c:idx val="2"/>
          <c:order val="3"/>
          <c:tx>
            <c:strRef>
              <c:f>CDP!$E$1</c:f>
              <c:strCache>
                <c:ptCount val="1"/>
                <c:pt idx="0">
                  <c:v>Target for 31 Oct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(CDP!$A$2,CDP!$A$7,CDP!$A$10)</c:f>
              <c:strCache>
                <c:ptCount val="3"/>
                <c:pt idx="0">
                  <c:v>Overall benefits</c:v>
                </c:pt>
                <c:pt idx="1">
                  <c:v>Other barriers addressed</c:v>
                </c:pt>
                <c:pt idx="2">
                  <c:v>ID/essential quals/licenses/clearances</c:v>
                </c:pt>
              </c:strCache>
              <c:extLst/>
            </c:strRef>
          </c:cat>
          <c:val>
            <c:numRef>
              <c:f>(CDP!$E$2,CDP!$E$7,CDP!$E$10)</c:f>
              <c:numCache>
                <c:formatCode>General</c:formatCode>
                <c:ptCount val="3"/>
                <c:pt idx="0">
                  <c:v>9683</c:v>
                </c:pt>
                <c:pt idx="1">
                  <c:v>3189</c:v>
                </c:pt>
                <c:pt idx="2">
                  <c:v>3636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9CF0-4981-A619-2B7E6A266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2221920"/>
        <c:axId val="612222248"/>
      </c:barChart>
      <c:catAx>
        <c:axId val="6122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222248"/>
        <c:crosses val="autoZero"/>
        <c:auto val="1"/>
        <c:lblAlgn val="ctr"/>
        <c:lblOffset val="100"/>
        <c:tickLblSkip val="1"/>
        <c:noMultiLvlLbl val="0"/>
      </c:catAx>
      <c:valAx>
        <c:axId val="612222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22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74834734065372"/>
          <c:y val="0.8540702403705468"/>
          <c:w val="0.74800194186304414"/>
          <c:h val="0.1173788958159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2A456A-A532-4DC1-B087-08C0B9C24B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29F5E-D43E-4715-AFAE-2F73327A4B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31C80-F70D-4AA1-8F3A-D6DA812A54BF}" type="datetimeFigureOut">
              <a:rPr lang="en-AU" smtClean="0"/>
              <a:t>11/12/2024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94BA0-AED3-437E-AAB0-25DF34AD96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4E698-05D7-4B2A-A1F4-C011A5E03B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503AF-5BEE-4133-932E-47C61C1386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460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78AB-02F9-4E6E-85A5-D058ABB8AD49}" type="datetimeFigureOut">
              <a:rPr lang="en-AU" smtClean="0"/>
              <a:t>11/12/2024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1617C-2330-43C0-83CA-1B53F434AD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825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E0A6F9-B5FC-45CE-A3B5-6DDD135CD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9" y="342649"/>
            <a:ext cx="11556000" cy="61877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081152-7FE7-4766-925D-C1276E55A1EC}"/>
              </a:ext>
            </a:extLst>
          </p:cNvPr>
          <p:cNvSpPr/>
          <p:nvPr userDrawn="1"/>
        </p:nvSpPr>
        <p:spPr>
          <a:xfrm>
            <a:off x="336222" y="327581"/>
            <a:ext cx="11519555" cy="620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2A176-702B-4376-AC71-2A106461F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958" y="2603980"/>
            <a:ext cx="8924041" cy="553998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46960-CED8-4CE7-8598-6F6C6F53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958" y="3506771"/>
            <a:ext cx="8924042" cy="332399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45935D-D15A-437C-984D-FBD675E35D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816" y="985609"/>
            <a:ext cx="2295822" cy="69232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8E0259-494E-4626-83B5-D38F3FFC2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958" y="4430713"/>
            <a:ext cx="9011355" cy="249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A0FBE-B22B-4974-86A9-65E03D539F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36" y="985609"/>
            <a:ext cx="1728000" cy="5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9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3FED3-4315-444D-8608-2FA7DA20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D4FE5-67E9-4B70-86CD-A9C4D76C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9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CA5DC8-0909-4FFC-9C5E-18E65B28B6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and follow the prompts to select your image.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25C5B4-62AD-4819-8F28-20C543FFE9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312" y="6286499"/>
            <a:ext cx="11509375" cy="252413"/>
          </a:xfrm>
          <a:solidFill>
            <a:schemeClr val="accent1"/>
          </a:solidFill>
        </p:spPr>
        <p:txBody>
          <a:bodyPr lIns="198000" tIns="0" rIns="0" bIns="0"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D4FE5-67E9-4B70-86CD-A9C4D76C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789850-3AA3-482B-B3DA-F1346965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   NIAA | [Section Name] | [Presentation Title]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786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2AFEF-6796-4FF8-87CB-41D46879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4A5DB-64FC-4FAC-AB87-9EFBD117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67CF47-2A6F-4805-8236-77CA0F4F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860212"/>
            <a:ext cx="3920703" cy="1057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AB19A4C4-FDF7-432F-8A96-3DCB485F08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188" y="996950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8C5627D-2777-4042-8683-01B605CD2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322" y="2057400"/>
            <a:ext cx="3921125" cy="3811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6777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02A0D02-709B-4C4D-9611-13236D776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3188" y="931332"/>
            <a:ext cx="6169024" cy="492971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and follow the </a:t>
            </a:r>
            <a:br>
              <a:rPr lang="en-AU" dirty="0"/>
            </a:br>
            <a:r>
              <a:rPr lang="en-AU" dirty="0"/>
              <a:t>prompts to select your image.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6F239-7AF3-4530-A2B5-B379DB14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895D-5805-4F7F-9E33-F0A235D9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7A185-0FB7-4828-92E2-2FEA7FD4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799252"/>
            <a:ext cx="3932237" cy="1126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AA318CB-6EDE-4738-B0D9-25100CB19B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322" y="2057400"/>
            <a:ext cx="3921125" cy="3811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893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E0A6F9-B5FC-45CE-A3B5-6DDD135CD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06" y="342649"/>
            <a:ext cx="11555986" cy="6187768"/>
          </a:xfrm>
          <a:prstGeom prst="rect">
            <a:avLst/>
          </a:prstGeom>
          <a:blipFill>
            <a:blip r:embed="rId3">
              <a:alphaModFix amt="38000"/>
            </a:blip>
            <a:stretch>
              <a:fillRect/>
            </a:stretch>
          </a:blip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081152-7FE7-4766-925D-C1276E55A1EC}"/>
              </a:ext>
            </a:extLst>
          </p:cNvPr>
          <p:cNvSpPr/>
          <p:nvPr userDrawn="1"/>
        </p:nvSpPr>
        <p:spPr>
          <a:xfrm>
            <a:off x="336222" y="327581"/>
            <a:ext cx="11519555" cy="620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2A176-702B-4376-AC71-2A106461F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958" y="2603980"/>
            <a:ext cx="8924041" cy="553998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46960-CED8-4CE7-8598-6F6C6F53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958" y="3506771"/>
            <a:ext cx="8924042" cy="332399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45935D-D15A-437C-984D-FBD675E35D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70" y="986259"/>
            <a:ext cx="2291513" cy="69102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8E0259-494E-4626-83B5-D38F3FFC2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958" y="4430713"/>
            <a:ext cx="9011355" cy="249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A0FBE-B22B-4974-86A9-65E03D539F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636" y="985609"/>
            <a:ext cx="1727999" cy="5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8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62A26E-13D6-441E-889B-41F4837ED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06" y="342649"/>
            <a:ext cx="11555986" cy="6187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2A176-702B-4376-AC71-2A106461F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00" y="2049982"/>
            <a:ext cx="4110087" cy="110799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46960-CED8-4CE7-8598-6F6C6F53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00" y="3506771"/>
            <a:ext cx="4110088" cy="332399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8E0259-494E-4626-83B5-D38F3FFC2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2400" y="4430713"/>
            <a:ext cx="4110089" cy="249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0497230-BA7A-49BA-AA5D-9729243C3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330" y="985609"/>
            <a:ext cx="5533696" cy="448650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on the icon and follow the prompts to select your image.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3E03C2-18B6-4279-A384-9A22AF9154B4}"/>
              </a:ext>
            </a:extLst>
          </p:cNvPr>
          <p:cNvSpPr/>
          <p:nvPr userDrawn="1"/>
        </p:nvSpPr>
        <p:spPr>
          <a:xfrm>
            <a:off x="336222" y="327581"/>
            <a:ext cx="11519556" cy="620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Graphic 7">
            <a:extLst>
              <a:ext uri="{FF2B5EF4-FFF2-40B4-BE49-F238E27FC236}">
                <a16:creationId xmlns:a16="http://schemas.microsoft.com/office/drawing/2014/main" id="{EFC89A2E-C0AE-4EA6-85DD-B67D6DC26F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70" y="986259"/>
            <a:ext cx="2291513" cy="691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875B6-5B05-4B15-BED5-FA1F92C5D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636" y="985609"/>
            <a:ext cx="1727999" cy="5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4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4F4F-D185-416A-B1C8-BC8AC02C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C28F-30E6-414E-AF8D-DBC6B374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743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4F4F-D185-416A-B1C8-BC8AC02C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C28F-30E6-414E-AF8D-DBC6B374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68288" indent="-268288">
              <a:buFont typeface="+mj-lt"/>
              <a:buAutoNum type="arabicPeriod"/>
              <a:defRPr/>
            </a:lvl2pPr>
            <a:lvl3pPr marL="536575" indent="-268288">
              <a:buFont typeface="+mj-lt"/>
              <a:buAutoNum type="alphaLcPeriod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07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45142-3194-43E9-9DE8-390625EDA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010" y="2762713"/>
            <a:ext cx="11519979" cy="3776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B245E-612A-4802-AA86-02E58BC7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618" y="2146132"/>
            <a:ext cx="10074831" cy="747897"/>
          </a:xfrm>
        </p:spPr>
        <p:txBody>
          <a:bodyPr anchor="b"/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E9043-0D8E-45C5-985C-98474BC3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2618" y="3261675"/>
            <a:ext cx="10074832" cy="2827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0840B-C17A-4110-99B2-D999FF7D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088" y="6286499"/>
            <a:ext cx="804334" cy="252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3F2B1-4266-4ED4-AC2C-DB487684831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B02FF60-60B3-41D5-967C-5DA1B9762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   NIAA | [Section Name] | [Presentation Title]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3791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CE16DB-7A61-471B-91B9-59A5EA394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322" y="1825625"/>
            <a:ext cx="10502478" cy="4100513"/>
          </a:xfrm>
        </p:spPr>
        <p:txBody>
          <a:bodyPr/>
          <a:lstStyle>
            <a:lvl1pPr>
              <a:defRPr sz="3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46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62A26E-13D6-441E-889B-41F4837ED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9" y="342649"/>
            <a:ext cx="11556000" cy="6187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2A176-702B-4376-AC71-2A106461F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00" y="2049982"/>
            <a:ext cx="4110087" cy="110799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46960-CED8-4CE7-8598-6F6C6F53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00" y="3506771"/>
            <a:ext cx="4110088" cy="332399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8E0259-494E-4626-83B5-D38F3FFC2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2400" y="4430713"/>
            <a:ext cx="4110089" cy="249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0497230-BA7A-49BA-AA5D-9729243C3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330" y="985609"/>
            <a:ext cx="5533696" cy="448650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on the icon and follow the prompts to select your image.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3E03C2-18B6-4279-A384-9A22AF9154B4}"/>
              </a:ext>
            </a:extLst>
          </p:cNvPr>
          <p:cNvSpPr/>
          <p:nvPr userDrawn="1"/>
        </p:nvSpPr>
        <p:spPr>
          <a:xfrm>
            <a:off x="336222" y="327581"/>
            <a:ext cx="11519556" cy="620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Graphic 7">
            <a:extLst>
              <a:ext uri="{FF2B5EF4-FFF2-40B4-BE49-F238E27FC236}">
                <a16:creationId xmlns:a16="http://schemas.microsoft.com/office/drawing/2014/main" id="{EFC89A2E-C0AE-4EA6-85DD-B67D6DC26F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816" y="985609"/>
            <a:ext cx="2295822" cy="692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875B6-5B05-4B15-BED5-FA1F92C5D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36" y="985609"/>
            <a:ext cx="1728000" cy="5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93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57BA-8B98-497C-B943-6B0A65C4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2478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659F-42EC-449C-B6F2-89FAE1C5D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9154D-2407-4365-B78D-DE3B0C26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FEFD1-528A-43E0-AA97-5DA8C5FD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BBC03-C5ED-4599-8491-8AD3F42D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017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FDD8B-1D0B-408E-8E02-844C4965C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668CE-E0F9-4C27-958A-535C839BC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CB351-681A-4543-9560-8DA4A5E96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59F32-54A1-435F-BB21-7208C2ADB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FBDC8-B46D-49AB-872C-1BB907E1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678C7-F7AF-4C1C-952C-65B4E033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27CF33-D10A-43D2-96D2-0E14ACF7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4066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218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2B82-0586-412C-B2EB-52662E7E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9EE50-1CB9-4EAD-9841-CDCE34CF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D29F4-AD7A-44AF-A3B4-813CB209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0145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3FED3-4315-444D-8608-2FA7DA20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D4FE5-67E9-4B70-86CD-A9C4D76C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942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CA5DC8-0909-4FFC-9C5E-18E65B28B6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and follow the prompts to select your image.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25C5B4-62AD-4819-8F28-20C543FFE9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312" y="6286499"/>
            <a:ext cx="11509375" cy="252413"/>
          </a:xfrm>
          <a:solidFill>
            <a:schemeClr val="accent4"/>
          </a:solidFill>
        </p:spPr>
        <p:txBody>
          <a:bodyPr lIns="198000" tIns="0" rIns="0" bIns="0"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D4FE5-67E9-4B70-86CD-A9C4D76C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789850-3AA3-482B-B3DA-F1346965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   NIAA | [Section Name] | [Presentation Title]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0968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E2E383-12D9-463A-A42D-853CA09D95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188" y="996950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2AFEF-6796-4FF8-87CB-41D46879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4A5DB-64FC-4FAC-AB87-9EFBD117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67CF47-2A6F-4805-8236-77CA0F4F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860212"/>
            <a:ext cx="3920703" cy="1057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3222E-9E4B-4556-9DF1-FE717F8B3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322" y="2057400"/>
            <a:ext cx="3921125" cy="3811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2048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02A0D02-709B-4C4D-9611-13236D776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3188" y="931332"/>
            <a:ext cx="6169024" cy="492971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and follow the </a:t>
            </a:r>
            <a:br>
              <a:rPr lang="en-AU" dirty="0"/>
            </a:br>
            <a:r>
              <a:rPr lang="en-AU" dirty="0"/>
              <a:t>prompts to select your image.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6F239-7AF3-4530-A2B5-B379DB14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895D-5805-4F7F-9E33-F0A235D9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7A185-0FB7-4828-92E2-2FEA7FD4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799252"/>
            <a:ext cx="3932237" cy="112606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02FE9F4-53F7-48B7-A589-01E21877E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322" y="2057400"/>
            <a:ext cx="3921125" cy="3811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2321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E0A6F9-B5FC-45CE-A3B5-6DDD135CD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06" y="342649"/>
            <a:ext cx="11555986" cy="6187769"/>
          </a:xfrm>
          <a:prstGeom prst="rect">
            <a:avLst/>
          </a:prstGeom>
          <a:blipFill>
            <a:blip r:embed="rId2">
              <a:alphaModFix amt="38000"/>
            </a:blip>
            <a:stretch>
              <a:fillRect/>
            </a:stretch>
          </a:blip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081152-7FE7-4766-925D-C1276E55A1EC}"/>
              </a:ext>
            </a:extLst>
          </p:cNvPr>
          <p:cNvSpPr/>
          <p:nvPr userDrawn="1"/>
        </p:nvSpPr>
        <p:spPr>
          <a:xfrm>
            <a:off x="336222" y="327581"/>
            <a:ext cx="11519555" cy="620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2A176-702B-4376-AC71-2A106461F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958" y="2603980"/>
            <a:ext cx="8924041" cy="553998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46960-CED8-4CE7-8598-6F6C6F53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958" y="3506771"/>
            <a:ext cx="8924042" cy="332399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45935D-D15A-437C-984D-FBD675E35D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70" y="985609"/>
            <a:ext cx="2291513" cy="69232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8E0259-494E-4626-83B5-D38F3FFC2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958" y="4430713"/>
            <a:ext cx="9011355" cy="249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A0FBE-B22B-4974-86A9-65E03D539F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636" y="985609"/>
            <a:ext cx="1727999" cy="5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55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62A26E-13D6-441E-889B-41F4837ED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06" y="342649"/>
            <a:ext cx="11555986" cy="6187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2A176-702B-4376-AC71-2A106461F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00" y="2049982"/>
            <a:ext cx="4110087" cy="110799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46960-CED8-4CE7-8598-6F6C6F53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00" y="3506771"/>
            <a:ext cx="4110088" cy="332399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8E0259-494E-4626-83B5-D38F3FFC2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2400" y="4430713"/>
            <a:ext cx="4110089" cy="249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0497230-BA7A-49BA-AA5D-9729243C3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330" y="985609"/>
            <a:ext cx="5533696" cy="448650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on the icon and follow the prompts to select your image.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3E03C2-18B6-4279-A384-9A22AF9154B4}"/>
              </a:ext>
            </a:extLst>
          </p:cNvPr>
          <p:cNvSpPr/>
          <p:nvPr userDrawn="1"/>
        </p:nvSpPr>
        <p:spPr>
          <a:xfrm>
            <a:off x="336222" y="327581"/>
            <a:ext cx="11519556" cy="620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Graphic 7">
            <a:extLst>
              <a:ext uri="{FF2B5EF4-FFF2-40B4-BE49-F238E27FC236}">
                <a16:creationId xmlns:a16="http://schemas.microsoft.com/office/drawing/2014/main" id="{EFC89A2E-C0AE-4EA6-85DD-B67D6DC26F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70" y="985609"/>
            <a:ext cx="2291513" cy="692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875B6-5B05-4B15-BED5-FA1F92C5D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636" y="985609"/>
            <a:ext cx="1727999" cy="5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1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4F4F-D185-416A-B1C8-BC8AC02C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C28F-30E6-414E-AF8D-DBC6B374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12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4F4F-D185-416A-B1C8-BC8AC02C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C28F-30E6-414E-AF8D-DBC6B374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77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4F4F-D185-416A-B1C8-BC8AC02C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C28F-30E6-414E-AF8D-DBC6B374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68288" indent="-268288">
              <a:buFont typeface="+mj-lt"/>
              <a:buAutoNum type="arabicPeriod"/>
              <a:defRPr/>
            </a:lvl2pPr>
            <a:lvl3pPr marL="536575" indent="-268288">
              <a:buFont typeface="+mj-lt"/>
              <a:buAutoNum type="alphaLcPeriod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5150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45142-3194-43E9-9DE8-390625EDA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010" y="2762713"/>
            <a:ext cx="11519979" cy="3776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B245E-612A-4802-AA86-02E58BC7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618" y="2146132"/>
            <a:ext cx="10074831" cy="747897"/>
          </a:xfrm>
        </p:spPr>
        <p:txBody>
          <a:bodyPr anchor="b"/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E9043-0D8E-45C5-985C-98474BC3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2618" y="3261675"/>
            <a:ext cx="10074832" cy="2827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0840B-C17A-4110-99B2-D999FF7D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088" y="6286499"/>
            <a:ext cx="804334" cy="2524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F63F2B1-4266-4ED4-AC2C-DB487684831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B02FF60-60B3-41D5-967C-5DA1B9762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AU"/>
              <a:t>   NIAA | [Section Name] | [Presentation Title]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085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CE16DB-7A61-471B-91B9-59A5EA394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322" y="1825625"/>
            <a:ext cx="10502478" cy="4100513"/>
          </a:xfrm>
        </p:spPr>
        <p:txBody>
          <a:bodyPr/>
          <a:lstStyle>
            <a:lvl1pPr>
              <a:defRPr sz="3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21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57BA-8B98-497C-B943-6B0A65C4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2478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659F-42EC-449C-B6F2-89FAE1C5D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9154D-2407-4365-B78D-DE3B0C26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FEFD1-528A-43E0-AA97-5DA8C5FD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BBC03-C5ED-4599-8491-8AD3F42D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179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FDD8B-1D0B-408E-8E02-844C4965C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668CE-E0F9-4C27-958A-535C839BC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CB351-681A-4543-9560-8DA4A5E96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59F32-54A1-435F-BB21-7208C2ADB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FBDC8-B46D-49AB-872C-1BB907E1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678C7-F7AF-4C1C-952C-65B4E033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27CF33-D10A-43D2-96D2-0E14ACF7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4066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83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2B82-0586-412C-B2EB-52662E7E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9EE50-1CB9-4EAD-9841-CDCE34CF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D29F4-AD7A-44AF-A3B4-813CB209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865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3FED3-4315-444D-8608-2FA7DA20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D4FE5-67E9-4B70-86CD-A9C4D76C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589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CA5DC8-0909-4FFC-9C5E-18E65B28B6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and follow the prompts to select your image.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25C5B4-62AD-4819-8F28-20C543FFE9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312" y="6286499"/>
            <a:ext cx="11509375" cy="252413"/>
          </a:xfrm>
          <a:solidFill>
            <a:schemeClr val="accent2"/>
          </a:solidFill>
        </p:spPr>
        <p:txBody>
          <a:bodyPr lIns="198000" tIns="0" rIns="0" bIns="0"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D4FE5-67E9-4B70-86CD-A9C4D76C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789850-3AA3-482B-B3DA-F1346965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   NIAA | [Section Name] | [Presentation Title]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1819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2AFEF-6796-4FF8-87CB-41D46879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4A5DB-64FC-4FAC-AB87-9EFBD117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67CF47-2A6F-4805-8236-77CA0F4F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860212"/>
            <a:ext cx="3920703" cy="1057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0585B696-0ADB-4D6D-9879-0AADBD98A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188" y="996950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322EE51-A5C5-4600-BA38-85908021F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322" y="2057400"/>
            <a:ext cx="3921125" cy="3811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4196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02A0D02-709B-4C4D-9611-13236D776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3188" y="931332"/>
            <a:ext cx="6169024" cy="492971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and follow the </a:t>
            </a:r>
            <a:br>
              <a:rPr lang="en-AU" dirty="0"/>
            </a:br>
            <a:r>
              <a:rPr lang="en-AU" dirty="0"/>
              <a:t>prompts to select your image.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6F239-7AF3-4530-A2B5-B379DB14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895D-5805-4F7F-9E33-F0A235D9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7A185-0FB7-4828-92E2-2FEA7FD4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799252"/>
            <a:ext cx="3932237" cy="112606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DADF4DE-8DFF-47EA-96DD-5E5694780C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322" y="2057400"/>
            <a:ext cx="3921125" cy="3811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644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4F4F-D185-416A-B1C8-BC8AC02C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C28F-30E6-414E-AF8D-DBC6B374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68288" indent="-268288">
              <a:buFont typeface="+mj-lt"/>
              <a:buAutoNum type="arabicPeriod"/>
              <a:defRPr/>
            </a:lvl2pPr>
            <a:lvl3pPr marL="536575" indent="-268288">
              <a:buFont typeface="+mj-lt"/>
              <a:buAutoNum type="alphaLcPeriod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212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E0A6F9-B5FC-45CE-A3B5-6DDD135CD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07" y="342649"/>
            <a:ext cx="11555984" cy="6187768"/>
          </a:xfrm>
          <a:prstGeom prst="rect">
            <a:avLst/>
          </a:prstGeom>
          <a:blipFill>
            <a:blip r:embed="rId3">
              <a:alphaModFix amt="38000"/>
            </a:blip>
            <a:stretch>
              <a:fillRect/>
            </a:stretch>
          </a:blip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081152-7FE7-4766-925D-C1276E55A1EC}"/>
              </a:ext>
            </a:extLst>
          </p:cNvPr>
          <p:cNvSpPr/>
          <p:nvPr userDrawn="1"/>
        </p:nvSpPr>
        <p:spPr>
          <a:xfrm>
            <a:off x="336222" y="327581"/>
            <a:ext cx="11519555" cy="620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2A176-702B-4376-AC71-2A106461F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958" y="2603980"/>
            <a:ext cx="8924041" cy="553998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46960-CED8-4CE7-8598-6F6C6F53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958" y="3506771"/>
            <a:ext cx="8924042" cy="332399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45935D-D15A-437C-984D-FBD675E35D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70" y="986259"/>
            <a:ext cx="2291513" cy="69102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8E0259-494E-4626-83B5-D38F3FFC2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3958" y="4430713"/>
            <a:ext cx="9011355" cy="249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A0FBE-B22B-4974-86A9-65E03D539F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636" y="985609"/>
            <a:ext cx="1727999" cy="5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0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62A26E-13D6-441E-889B-41F4837ED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07" y="342649"/>
            <a:ext cx="11555984" cy="6187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2A176-702B-4376-AC71-2A106461F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00" y="2049982"/>
            <a:ext cx="4110087" cy="110799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46960-CED8-4CE7-8598-6F6C6F53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00" y="3506771"/>
            <a:ext cx="4110088" cy="332399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8E0259-494E-4626-83B5-D38F3FFC2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2400" y="4430713"/>
            <a:ext cx="4110089" cy="249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0497230-BA7A-49BA-AA5D-9729243C39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330" y="985609"/>
            <a:ext cx="5533696" cy="448650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on the icon and follow the prompts to select your image.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3E03C2-18B6-4279-A384-9A22AF9154B4}"/>
              </a:ext>
            </a:extLst>
          </p:cNvPr>
          <p:cNvSpPr/>
          <p:nvPr userDrawn="1"/>
        </p:nvSpPr>
        <p:spPr>
          <a:xfrm>
            <a:off x="336222" y="327581"/>
            <a:ext cx="11519556" cy="620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Graphic 7">
            <a:extLst>
              <a:ext uri="{FF2B5EF4-FFF2-40B4-BE49-F238E27FC236}">
                <a16:creationId xmlns:a16="http://schemas.microsoft.com/office/drawing/2014/main" id="{EFC89A2E-C0AE-4EA6-85DD-B67D6DC26F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70" y="986259"/>
            <a:ext cx="2291513" cy="691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875B6-5B05-4B15-BED5-FA1F92C5D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636" y="985609"/>
            <a:ext cx="1727999" cy="5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45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4F4F-D185-416A-B1C8-BC8AC02C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C28F-30E6-414E-AF8D-DBC6B374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156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4F4F-D185-416A-B1C8-BC8AC02C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C28F-30E6-414E-AF8D-DBC6B374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68288" indent="-268288">
              <a:buFont typeface="+mj-lt"/>
              <a:buAutoNum type="arabicPeriod"/>
              <a:defRPr/>
            </a:lvl2pPr>
            <a:lvl3pPr marL="536575" indent="-268288">
              <a:buFont typeface="+mj-lt"/>
              <a:buAutoNum type="alphaLcPeriod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888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45142-3194-43E9-9DE8-390625EDA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011" y="2762713"/>
            <a:ext cx="11519976" cy="3776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B245E-612A-4802-AA86-02E58BC7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618" y="2146132"/>
            <a:ext cx="10074831" cy="747897"/>
          </a:xfrm>
        </p:spPr>
        <p:txBody>
          <a:bodyPr anchor="b"/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E9043-0D8E-45C5-985C-98474BC3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2618" y="3261675"/>
            <a:ext cx="10074832" cy="2827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0840B-C17A-4110-99B2-D999FF7D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088" y="6286499"/>
            <a:ext cx="804334" cy="252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3F2B1-4266-4ED4-AC2C-DB487684831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B02FF60-60B3-41D5-967C-5DA1B9762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   NIAA | [Section Name] | [Presentation Title]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4255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CE16DB-7A61-471B-91B9-59A5EA394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322" y="1825625"/>
            <a:ext cx="10502478" cy="4100513"/>
          </a:xfrm>
        </p:spPr>
        <p:txBody>
          <a:bodyPr/>
          <a:lstStyle>
            <a:lvl1pPr>
              <a:defRPr sz="32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432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57BA-8B98-497C-B943-6B0A65C4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2478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659F-42EC-449C-B6F2-89FAE1C5D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9154D-2407-4365-B78D-DE3B0C26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FEFD1-528A-43E0-AA97-5DA8C5FD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BBC03-C5ED-4599-8491-8AD3F42D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441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FDD8B-1D0B-408E-8E02-844C4965C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668CE-E0F9-4C27-958A-535C839BC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CB351-681A-4543-9560-8DA4A5E96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59F32-54A1-435F-BB21-7208C2ADB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FBDC8-B46D-49AB-872C-1BB907E1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678C7-F7AF-4C1C-952C-65B4E033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27CF33-D10A-43D2-96D2-0E14ACF7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4066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3288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2B82-0586-412C-B2EB-52662E7E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9EE50-1CB9-4EAD-9841-CDCE34CF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D29F4-AD7A-44AF-A3B4-813CB209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522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3FED3-4315-444D-8608-2FA7DA20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D4FE5-67E9-4B70-86CD-A9C4D76C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15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45142-3194-43E9-9DE8-390625EDA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762713"/>
            <a:ext cx="11520000" cy="3776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B245E-612A-4802-AA86-02E58BC7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618" y="2146132"/>
            <a:ext cx="10074831" cy="747897"/>
          </a:xfrm>
        </p:spPr>
        <p:txBody>
          <a:bodyPr anchor="b"/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E9043-0D8E-45C5-985C-98474BC3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2618" y="3261675"/>
            <a:ext cx="10074832" cy="2827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0840B-C17A-4110-99B2-D999FF7D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088" y="6286499"/>
            <a:ext cx="804334" cy="252412"/>
          </a:xfrm>
        </p:spPr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B02FF60-60B3-41D5-967C-5DA1B9762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   NIAA | [Section Name] | [Presentation Title]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0776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CA5DC8-0909-4FFC-9C5E-18E65B28B6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and follow the prompts to select your image.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25C5B4-62AD-4819-8F28-20C543FFE9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312" y="6286499"/>
            <a:ext cx="11509375" cy="252413"/>
          </a:xfrm>
          <a:solidFill>
            <a:schemeClr val="accent3"/>
          </a:solidFill>
        </p:spPr>
        <p:txBody>
          <a:bodyPr lIns="198000" tIns="0" rIns="0" bIns="0"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D4FE5-67E9-4B70-86CD-A9C4D76C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789850-3AA3-482B-B3DA-F1346965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   NIAA | [Section Name] | [Presentation Title]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2115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2AFEF-6796-4FF8-87CB-41D46879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4A5DB-64FC-4FAC-AB87-9EFBD117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67CF47-2A6F-4805-8236-77CA0F4F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860212"/>
            <a:ext cx="3920703" cy="1057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9595EDF-D4E2-4869-B76F-4BF54300D6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188" y="996950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7F495E0-8AB2-4857-8B5D-A547941533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322" y="2057400"/>
            <a:ext cx="3921125" cy="3811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9326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02A0D02-709B-4C4D-9611-13236D776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3188" y="931332"/>
            <a:ext cx="6169024" cy="492971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360000" tIns="360000" rIns="360000" bIns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and follow the </a:t>
            </a:r>
            <a:br>
              <a:rPr lang="en-AU" dirty="0"/>
            </a:br>
            <a:r>
              <a:rPr lang="en-AU" dirty="0"/>
              <a:t>prompts to select your image.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6F239-7AF3-4530-A2B5-B379DB14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895D-5805-4F7F-9E33-F0A235D9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7A185-0FB7-4828-92E2-2FEA7FD4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799252"/>
            <a:ext cx="3932237" cy="112606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9A5836C-3EE2-491C-A804-D9E605D96C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322" y="2057400"/>
            <a:ext cx="3921125" cy="3811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14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AB1C-7126-4630-B130-DC2CB18A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5F07-24A7-4D18-87BB-E61B3DB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CE16DB-7A61-471B-91B9-59A5EA394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322" y="1825625"/>
            <a:ext cx="10502478" cy="4100513"/>
          </a:xfrm>
        </p:spPr>
        <p:txBody>
          <a:bodyPr/>
          <a:lstStyle>
            <a:lvl1pPr>
              <a:defRPr sz="3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56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57BA-8B98-497C-B943-6B0A65C4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2478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659F-42EC-449C-B6F2-89FAE1C5D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9154D-2407-4365-B78D-DE3B0C26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FEFD1-528A-43E0-AA97-5DA8C5FD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BBC03-C5ED-4599-8491-8AD3F42D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98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FDD8B-1D0B-408E-8E02-844C4965C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668CE-E0F9-4C27-958A-535C839BC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CB351-681A-4543-9560-8DA4A5E96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59F32-54A1-435F-BB21-7208C2ADB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FBDC8-B46D-49AB-872C-1BB907E1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678C7-F7AF-4C1C-952C-65B4E033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27CF33-D10A-43D2-96D2-0E14ACF7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4066" cy="4985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02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2B82-0586-412C-B2EB-52662E7E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9EE50-1CB9-4EAD-9841-CDCE34CF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   NIAA | [Section Name] | [Presentation Title]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D29F4-AD7A-44AF-A3B4-813CB209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38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2C9EE-ABE9-44BE-BA4C-B6941A7DCDCB}"/>
              </a:ext>
            </a:extLst>
          </p:cNvPr>
          <p:cNvSpPr/>
          <p:nvPr userDrawn="1"/>
        </p:nvSpPr>
        <p:spPr>
          <a:xfrm>
            <a:off x="336222" y="6286501"/>
            <a:ext cx="11519555" cy="252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C27A0-7D2C-4FBB-B70D-3BDA3F9A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2478" cy="4985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B03F2-F2F4-4F78-98F4-3316FD88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322" y="1825625"/>
            <a:ext cx="10502478" cy="4101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</a:t>
            </a:r>
          </a:p>
          <a:p>
            <a:pPr lvl="6"/>
            <a:r>
              <a:rPr lang="en-AU" noProof="0" dirty="0"/>
              <a:t>Seven</a:t>
            </a:r>
          </a:p>
          <a:p>
            <a:pPr lvl="7"/>
            <a:r>
              <a:rPr lang="en-AU" noProof="0" dirty="0"/>
              <a:t>Eight</a:t>
            </a:r>
          </a:p>
          <a:p>
            <a:pPr lvl="8"/>
            <a:r>
              <a:rPr lang="en-AU" noProof="0" dirty="0"/>
              <a:t>Nine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260C-52B2-4D1C-B9C7-80179DFAC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   NIAA | [Section Name] | [Presentation Title]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A0918-8A9E-4284-8EAE-6CC43FB0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88" y="6286499"/>
            <a:ext cx="804334" cy="252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F63F2B1-4266-4ED4-AC2C-DB487684831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28F2E-D3FD-0E35-5024-85593A206D5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2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1179A-6B8F-54B6-0BBA-2AEACCD7A38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2275" y="661162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231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−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2C9EE-ABE9-44BE-BA4C-B6941A7DCDCB}"/>
              </a:ext>
            </a:extLst>
          </p:cNvPr>
          <p:cNvSpPr/>
          <p:nvPr userDrawn="1"/>
        </p:nvSpPr>
        <p:spPr>
          <a:xfrm>
            <a:off x="336222" y="6286501"/>
            <a:ext cx="11519555" cy="252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C27A0-7D2C-4FBB-B70D-3BDA3F9A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2478" cy="4985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B03F2-F2F4-4F78-98F4-3316FD88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322" y="1825625"/>
            <a:ext cx="10502478" cy="4101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</a:t>
            </a:r>
          </a:p>
          <a:p>
            <a:pPr lvl="6"/>
            <a:r>
              <a:rPr lang="en-AU" noProof="0" dirty="0"/>
              <a:t>Seven</a:t>
            </a:r>
          </a:p>
          <a:p>
            <a:pPr lvl="7"/>
            <a:r>
              <a:rPr lang="en-AU" noProof="0" dirty="0"/>
              <a:t>Eight</a:t>
            </a:r>
          </a:p>
          <a:p>
            <a:pPr lvl="8"/>
            <a:r>
              <a:rPr lang="en-AU" noProof="0" dirty="0"/>
              <a:t>Nine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260C-52B2-4D1C-B9C7-80179DFAC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   </a:t>
            </a:r>
            <a:r>
              <a:rPr lang="en-AU" dirty="0" err="1"/>
              <a:t>NIAA</a:t>
            </a:r>
            <a:r>
              <a:rPr lang="en-AU" dirty="0"/>
              <a:t> | [Section Name] |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A0918-8A9E-4284-8EAE-6CC43FB0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88" y="6286499"/>
            <a:ext cx="804334" cy="252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F63F2B1-4266-4ED4-AC2C-DB487684831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A87F4-FC5E-15F0-B078-839505836D6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2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B9DDA3-14CF-78CE-3118-B756FAB92E3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2275" y="661162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5747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−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2C9EE-ABE9-44BE-BA4C-B6941A7DCDCB}"/>
              </a:ext>
            </a:extLst>
          </p:cNvPr>
          <p:cNvSpPr/>
          <p:nvPr userDrawn="1"/>
        </p:nvSpPr>
        <p:spPr>
          <a:xfrm>
            <a:off x="336222" y="6286501"/>
            <a:ext cx="11519555" cy="252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C27A0-7D2C-4FBB-B70D-3BDA3F9A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2478" cy="4985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B03F2-F2F4-4F78-98F4-3316FD88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322" y="1825625"/>
            <a:ext cx="10502478" cy="4101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</a:t>
            </a:r>
          </a:p>
          <a:p>
            <a:pPr lvl="6"/>
            <a:r>
              <a:rPr lang="en-AU" noProof="0" dirty="0"/>
              <a:t>Seven</a:t>
            </a:r>
          </a:p>
          <a:p>
            <a:pPr lvl="7"/>
            <a:r>
              <a:rPr lang="en-AU" noProof="0" dirty="0"/>
              <a:t>Eight</a:t>
            </a:r>
          </a:p>
          <a:p>
            <a:pPr lvl="8"/>
            <a:r>
              <a:rPr lang="en-AU" noProof="0" dirty="0"/>
              <a:t>Nine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260C-52B2-4D1C-B9C7-80179DFAC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   NIAA | [Section Name] | [Presentation Title]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A0918-8A9E-4284-8EAE-6CC43FB0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88" y="6286499"/>
            <a:ext cx="804334" cy="252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F63F2B1-4266-4ED4-AC2C-DB487684831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6F9D5-D632-9ED9-A9B5-042D17BFC7D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2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2C69C-F912-C03A-5DC2-2B59137FD09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2275" y="661162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29311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−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2C9EE-ABE9-44BE-BA4C-B6941A7DCDCB}"/>
              </a:ext>
            </a:extLst>
          </p:cNvPr>
          <p:cNvSpPr/>
          <p:nvPr userDrawn="1"/>
        </p:nvSpPr>
        <p:spPr>
          <a:xfrm>
            <a:off x="336222" y="6286501"/>
            <a:ext cx="11519555" cy="252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C27A0-7D2C-4FBB-B70D-3BDA3F9A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931333"/>
            <a:ext cx="10502478" cy="4985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B03F2-F2F4-4F78-98F4-3316FD88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322" y="1825625"/>
            <a:ext cx="10502478" cy="4101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</a:t>
            </a:r>
          </a:p>
          <a:p>
            <a:pPr lvl="6"/>
            <a:r>
              <a:rPr lang="en-AU" noProof="0" dirty="0"/>
              <a:t>Seven</a:t>
            </a:r>
          </a:p>
          <a:p>
            <a:pPr lvl="7"/>
            <a:r>
              <a:rPr lang="en-AU" noProof="0" dirty="0"/>
              <a:t>Eight</a:t>
            </a:r>
          </a:p>
          <a:p>
            <a:pPr lvl="8"/>
            <a:r>
              <a:rPr lang="en-AU" noProof="0" dirty="0"/>
              <a:t>Nine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260C-52B2-4D1C-B9C7-80179DFAC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237" y="6286499"/>
            <a:ext cx="10283717" cy="252410"/>
          </a:xfrm>
          <a:prstGeom prst="rect">
            <a:avLst/>
          </a:prstGeom>
        </p:spPr>
        <p:txBody>
          <a:bodyPr vert="horz" lIns="46800" tIns="0" rIns="4680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/>
              <a:t>   NIAA | [Section Name] | [Presentation Title]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A0918-8A9E-4284-8EAE-6CC43FB0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88" y="6286499"/>
            <a:ext cx="804334" cy="252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F63F2B1-4266-4ED4-AC2C-DB487684831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6AF99-AECD-C9CD-3B5E-90FD16F9CF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2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DDE95-9B01-4F25-EF9A-DEDE920635C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2275" y="661162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9475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−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3BBA-1775-4DD8-A30D-094ED6AC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22" y="285130"/>
            <a:ext cx="10504066" cy="387798"/>
          </a:xfrm>
        </p:spPr>
        <p:txBody>
          <a:bodyPr>
            <a:normAutofit/>
          </a:bodyPr>
          <a:lstStyle/>
          <a:p>
            <a:pPr algn="ctr"/>
            <a:r>
              <a:rPr lang="en-AU" sz="2800" dirty="0"/>
              <a:t>CDP Trials Phase 2: Progress as at 30 June 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41242" y="12672"/>
            <a:ext cx="172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Attachment B</a:t>
            </a:r>
          </a:p>
        </p:txBody>
      </p:sp>
      <p:graphicFrame>
        <p:nvGraphicFramePr>
          <p:cNvPr id="10" name="Chart 9" descr="Paid Work and Income&#10;+2300 as Paid Work and 400+ for income from community enterprise. Progress 30 March to June 30, 2024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549959"/>
              </p:ext>
            </p:extLst>
          </p:nvPr>
        </p:nvGraphicFramePr>
        <p:xfrm>
          <a:off x="590138" y="672928"/>
          <a:ext cx="4809998" cy="250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 descr="Employers and enterprises - Employers subsidised is 300+ and New enterprises is 50+ for the period of 30 March to 30 June 2024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367324"/>
              </p:ext>
            </p:extLst>
          </p:nvPr>
        </p:nvGraphicFramePr>
        <p:xfrm>
          <a:off x="6316980" y="672928"/>
          <a:ext cx="5347442" cy="250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 descr="Completed training shows Non-accredited training 2300+ and accredited training as 2400+. Up 400 since 30 March 2024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036284"/>
              </p:ext>
            </p:extLst>
          </p:nvPr>
        </p:nvGraphicFramePr>
        <p:xfrm>
          <a:off x="590137" y="3889433"/>
          <a:ext cx="4809998" cy="227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 descr="Other benefits show 12500+ for overall benefits across the trials. 4700+ other barriers have been addressed and 5300+ for ID/essential/qualifications/licenses and clearances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045495"/>
              </p:ext>
            </p:extLst>
          </p:nvPr>
        </p:nvGraphicFramePr>
        <p:xfrm>
          <a:off x="6316980" y="3499891"/>
          <a:ext cx="5347442" cy="266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Oval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6341" y="2613771"/>
            <a:ext cx="3458400" cy="16856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/>
          <p:cNvSpPr txBox="1"/>
          <p:nvPr/>
        </p:nvSpPr>
        <p:spPr>
          <a:xfrm>
            <a:off x="4371122" y="2871449"/>
            <a:ext cx="3481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Over 12500 participants have so </a:t>
            </a:r>
          </a:p>
          <a:p>
            <a:pPr algn="ctr"/>
            <a:r>
              <a:rPr lang="en-AU" sz="1600" b="1" dirty="0">
                <a:solidFill>
                  <a:schemeClr val="bg1"/>
                </a:solidFill>
              </a:rPr>
              <a:t>far benefited, including 2300+ people in receipt of paid work, and 400+ people receiving income from 50+ newly established enterprises </a:t>
            </a:r>
          </a:p>
        </p:txBody>
      </p:sp>
      <p:sp>
        <p:nvSpPr>
          <p:cNvPr id="31" name="Wave 30"/>
          <p:cNvSpPr/>
          <p:nvPr/>
        </p:nvSpPr>
        <p:spPr>
          <a:xfrm>
            <a:off x="3546327" y="6031661"/>
            <a:ext cx="5078427" cy="417239"/>
          </a:xfrm>
          <a:prstGeom prst="wav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i="1" dirty="0">
              <a:solidFill>
                <a:schemeClr val="tx1"/>
              </a:solidFill>
            </a:endParaRPr>
          </a:p>
          <a:p>
            <a:r>
              <a:rPr lang="en-US" sz="800" b="1" i="1" dirty="0">
                <a:solidFill>
                  <a:schemeClr val="tx1"/>
                </a:solidFill>
              </a:rPr>
              <a:t>                   “I feel very motivated now”               “I haven’t laughed this much in a while”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CDP Trial participants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E105D-BF3F-41F5-99F2-CFF68F63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237" y="6286499"/>
            <a:ext cx="5822743" cy="252410"/>
          </a:xfrm>
        </p:spPr>
        <p:txBody>
          <a:bodyPr/>
          <a:lstStyle/>
          <a:p>
            <a:r>
              <a:rPr lang="en-AU" dirty="0"/>
              <a:t>   NIAA | [CDP ANALYSIS, REPORTING AND TRIALS]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7BEA6-8C9F-4117-B263-C8606C31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F2B1-4266-4ED4-AC2C-DB487684831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808902"/>
      </p:ext>
    </p:extLst>
  </p:cSld>
  <p:clrMapOvr>
    <a:masterClrMapping/>
  </p:clrMapOvr>
</p:sld>
</file>

<file path=ppt/theme/theme1.xml><?xml version="1.0" encoding="utf-8"?>
<a:theme xmlns:a="http://schemas.openxmlformats.org/drawingml/2006/main" name="NIAA Dark Blue Theme">
  <a:themeElements>
    <a:clrScheme name="NIAA">
      <a:dk1>
        <a:srgbClr val="000000"/>
      </a:dk1>
      <a:lt1>
        <a:sysClr val="window" lastClr="FFFFFF"/>
      </a:lt1>
      <a:dk2>
        <a:srgbClr val="014463"/>
      </a:dk2>
      <a:lt2>
        <a:srgbClr val="D1D1D1"/>
      </a:lt2>
      <a:accent1>
        <a:srgbClr val="25303B"/>
      </a:accent1>
      <a:accent2>
        <a:srgbClr val="BEA887"/>
      </a:accent2>
      <a:accent3>
        <a:srgbClr val="00948D"/>
      </a:accent3>
      <a:accent4>
        <a:srgbClr val="DD7500"/>
      </a:accent4>
      <a:accent5>
        <a:srgbClr val="F7A600"/>
      </a:accent5>
      <a:accent6>
        <a:srgbClr val="005347"/>
      </a:accent6>
      <a:hlink>
        <a:srgbClr val="0289C8"/>
      </a:hlink>
      <a:folHlink>
        <a:srgbClr val="0289C8"/>
      </a:folHlink>
    </a:clrScheme>
    <a:fontScheme name="Dept PMC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C003-NIAA-Generic-16x9-Screen-Presentation-DarkBlue-Draft.potx" id="{D6C33A1C-F04F-4604-AE23-41F038ED1690}" vid="{505B20FB-EF4A-4B50-9E23-00133312EF36}"/>
    </a:ext>
  </a:extLst>
</a:theme>
</file>

<file path=ppt/theme/theme2.xml><?xml version="1.0" encoding="utf-8"?>
<a:theme xmlns:a="http://schemas.openxmlformats.org/drawingml/2006/main" name="NIAA Orange Theme">
  <a:themeElements>
    <a:clrScheme name="NIAA">
      <a:dk1>
        <a:srgbClr val="000000"/>
      </a:dk1>
      <a:lt1>
        <a:sysClr val="window" lastClr="FFFFFF"/>
      </a:lt1>
      <a:dk2>
        <a:srgbClr val="014463"/>
      </a:dk2>
      <a:lt2>
        <a:srgbClr val="D1D1D1"/>
      </a:lt2>
      <a:accent1>
        <a:srgbClr val="25303B"/>
      </a:accent1>
      <a:accent2>
        <a:srgbClr val="BEA887"/>
      </a:accent2>
      <a:accent3>
        <a:srgbClr val="00948D"/>
      </a:accent3>
      <a:accent4>
        <a:srgbClr val="DD7500"/>
      </a:accent4>
      <a:accent5>
        <a:srgbClr val="F7A600"/>
      </a:accent5>
      <a:accent6>
        <a:srgbClr val="005347"/>
      </a:accent6>
      <a:hlink>
        <a:srgbClr val="0289C8"/>
      </a:hlink>
      <a:folHlink>
        <a:srgbClr val="0289C8"/>
      </a:folHlink>
    </a:clrScheme>
    <a:fontScheme name="Dept PMC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C003-NIAA-Generic-16x9-Screen-Presentation-DarkBlue-Draft.potx" id="{D6C33A1C-F04F-4604-AE23-41F038ED1690}" vid="{61A35660-8CE9-4B7B-B9C1-5F76CDAB6F50}"/>
    </a:ext>
  </a:extLst>
</a:theme>
</file>

<file path=ppt/theme/theme3.xml><?xml version="1.0" encoding="utf-8"?>
<a:theme xmlns:a="http://schemas.openxmlformats.org/drawingml/2006/main" name="NIAA Tan Theme">
  <a:themeElements>
    <a:clrScheme name="NIAA">
      <a:dk1>
        <a:srgbClr val="000000"/>
      </a:dk1>
      <a:lt1>
        <a:sysClr val="window" lastClr="FFFFFF"/>
      </a:lt1>
      <a:dk2>
        <a:srgbClr val="014463"/>
      </a:dk2>
      <a:lt2>
        <a:srgbClr val="D1D1D1"/>
      </a:lt2>
      <a:accent1>
        <a:srgbClr val="25303B"/>
      </a:accent1>
      <a:accent2>
        <a:srgbClr val="BEA887"/>
      </a:accent2>
      <a:accent3>
        <a:srgbClr val="00948D"/>
      </a:accent3>
      <a:accent4>
        <a:srgbClr val="DD7500"/>
      </a:accent4>
      <a:accent5>
        <a:srgbClr val="F7A600"/>
      </a:accent5>
      <a:accent6>
        <a:srgbClr val="005347"/>
      </a:accent6>
      <a:hlink>
        <a:srgbClr val="0289C8"/>
      </a:hlink>
      <a:folHlink>
        <a:srgbClr val="0289C8"/>
      </a:folHlink>
    </a:clrScheme>
    <a:fontScheme name="Dept PMC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C003-NIAA-Generic-16x9-Screen-Presentation-DarkBlue-Draft.potx" id="{D6C33A1C-F04F-4604-AE23-41F038ED1690}" vid="{B4190F9C-E78D-4BA4-9831-0B0AC55F8319}"/>
    </a:ext>
  </a:extLst>
</a:theme>
</file>

<file path=ppt/theme/theme4.xml><?xml version="1.0" encoding="utf-8"?>
<a:theme xmlns:a="http://schemas.openxmlformats.org/drawingml/2006/main" name="NIAA Teal Theme">
  <a:themeElements>
    <a:clrScheme name="NIAA">
      <a:dk1>
        <a:srgbClr val="000000"/>
      </a:dk1>
      <a:lt1>
        <a:sysClr val="window" lastClr="FFFFFF"/>
      </a:lt1>
      <a:dk2>
        <a:srgbClr val="014463"/>
      </a:dk2>
      <a:lt2>
        <a:srgbClr val="D1D1D1"/>
      </a:lt2>
      <a:accent1>
        <a:srgbClr val="25303B"/>
      </a:accent1>
      <a:accent2>
        <a:srgbClr val="BEA887"/>
      </a:accent2>
      <a:accent3>
        <a:srgbClr val="00948D"/>
      </a:accent3>
      <a:accent4>
        <a:srgbClr val="DD7500"/>
      </a:accent4>
      <a:accent5>
        <a:srgbClr val="F7A600"/>
      </a:accent5>
      <a:accent6>
        <a:srgbClr val="005347"/>
      </a:accent6>
      <a:hlink>
        <a:srgbClr val="0289C8"/>
      </a:hlink>
      <a:folHlink>
        <a:srgbClr val="0289C8"/>
      </a:folHlink>
    </a:clrScheme>
    <a:fontScheme name="Dept PMC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C003-NIAA-Generic-16x9-Screen-Presentation-DarkBlue-Draft.potx" id="{D6C33A1C-F04F-4604-AE23-41F038ED1690}" vid="{01E5E3B2-798A-4A9C-9B1C-BDFE9ACEED3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1b6f4da-6f5a-4ad4-ae79-c01bdd3395d0}" enabled="1" method="Privileged" siteId="{b3712af2-6728-4e11-bcea-c85236845f55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- 16x9 -Dark blue (12)</Template>
  <TotalTime>0</TotalTime>
  <Words>106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Century Gothic</vt:lpstr>
      <vt:lpstr>NIAA Dark Blue Theme</vt:lpstr>
      <vt:lpstr>NIAA Orange Theme</vt:lpstr>
      <vt:lpstr>NIAA Tan Theme</vt:lpstr>
      <vt:lpstr>NIAA Teal Theme</vt:lpstr>
      <vt:lpstr>CDP Trials Phase 2: Progress as at 30 June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2024-12-11T01:02:28Z</dcterms:created>
  <dcterms:modified xsi:type="dcterms:W3CDTF">2024-12-11T01:09:05Z</dcterms:modified>
</cp:coreProperties>
</file>