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32" r:id="rId5"/>
    <p:sldMasterId id="2147483756" r:id="rId6"/>
  </p:sldMasterIdLst>
  <p:notesMasterIdLst>
    <p:notesMasterId r:id="rId23"/>
  </p:notesMasterIdLst>
  <p:handoutMasterIdLst>
    <p:handoutMasterId r:id="rId24"/>
  </p:handoutMasterIdLst>
  <p:sldIdLst>
    <p:sldId id="672" r:id="rId7"/>
    <p:sldId id="493" r:id="rId8"/>
    <p:sldId id="515" r:id="rId9"/>
    <p:sldId id="654" r:id="rId10"/>
    <p:sldId id="673" r:id="rId11"/>
    <p:sldId id="656" r:id="rId12"/>
    <p:sldId id="671" r:id="rId13"/>
    <p:sldId id="674" r:id="rId14"/>
    <p:sldId id="675" r:id="rId15"/>
    <p:sldId id="676" r:id="rId16"/>
    <p:sldId id="669" r:id="rId17"/>
    <p:sldId id="677" r:id="rId18"/>
    <p:sldId id="678" r:id="rId19"/>
    <p:sldId id="679" r:id="rId20"/>
    <p:sldId id="648" r:id="rId21"/>
    <p:sldId id="680" r:id="rId22"/>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lison" initials="A" lastIdx="35" clrIdx="0"/>
  <p:cmAuthor id="1" name="Kristal Kinsela" initials="KK" lastIdx="8"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81A"/>
    <a:srgbClr val="009999"/>
    <a:srgbClr val="006666"/>
    <a:srgbClr val="008080"/>
    <a:srgbClr val="66FF66"/>
    <a:srgbClr val="FFCC33"/>
    <a:srgbClr val="FF00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84" autoAdjust="0"/>
    <p:restoredTop sz="99821" autoAdjust="0"/>
  </p:normalViewPr>
  <p:slideViewPr>
    <p:cSldViewPr snapToGrid="0" snapToObjects="1">
      <p:cViewPr varScale="1">
        <p:scale>
          <a:sx n="115" d="100"/>
          <a:sy n="115" d="100"/>
        </p:scale>
        <p:origin x="102" y="108"/>
      </p:cViewPr>
      <p:guideLst>
        <p:guide orient="horz" pos="2160"/>
        <p:guide pos="2880"/>
      </p:guideLst>
    </p:cSldViewPr>
  </p:slideViewPr>
  <p:outlineViewPr>
    <p:cViewPr>
      <p:scale>
        <a:sx n="33" d="100"/>
        <a:sy n="33" d="100"/>
      </p:scale>
      <p:origin x="0" y="344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B78753D3-D7A6-BD4E-8713-CA187D40AD24}" type="datetimeFigureOut">
              <a:rPr lang="en-US" smtClean="0"/>
              <a:pPr/>
              <a:t>9/6/2017</a:t>
            </a:fld>
            <a:endParaRPr lang="en-US"/>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A1A4CC45-2575-5B4A-87FD-813491C3A4DD}" type="slidenum">
              <a:rPr lang="en-US" smtClean="0"/>
              <a:pPr/>
              <a:t>‹#›</a:t>
            </a:fld>
            <a:endParaRPr lang="en-US"/>
          </a:p>
        </p:txBody>
      </p:sp>
    </p:spTree>
    <p:extLst>
      <p:ext uri="{BB962C8B-B14F-4D97-AF65-F5344CB8AC3E}">
        <p14:creationId xmlns:p14="http://schemas.microsoft.com/office/powerpoint/2010/main" val="39186827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93C26FA8-7F47-3A47-A251-5E132D8D43AC}" type="datetimeFigureOut">
              <a:rPr lang="en-US" smtClean="0"/>
              <a:pPr/>
              <a:t>9/6/2017</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C9A54B6-61D9-7743-A7E1-AFC8341FBB46}" type="slidenum">
              <a:rPr lang="en-US" smtClean="0"/>
              <a:pPr/>
              <a:t>‹#›</a:t>
            </a:fld>
            <a:endParaRPr lang="en-US"/>
          </a:p>
        </p:txBody>
      </p:sp>
    </p:spTree>
    <p:extLst>
      <p:ext uri="{BB962C8B-B14F-4D97-AF65-F5344CB8AC3E}">
        <p14:creationId xmlns:p14="http://schemas.microsoft.com/office/powerpoint/2010/main" val="476069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2</a:t>
            </a:fld>
            <a:endParaRPr lang="en-US"/>
          </a:p>
        </p:txBody>
      </p:sp>
    </p:spTree>
    <p:extLst>
      <p:ext uri="{BB962C8B-B14F-4D97-AF65-F5344CB8AC3E}">
        <p14:creationId xmlns:p14="http://schemas.microsoft.com/office/powerpoint/2010/main" val="2261163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11</a:t>
            </a:fld>
            <a:endParaRPr lang="en-US"/>
          </a:p>
        </p:txBody>
      </p:sp>
    </p:spTree>
    <p:extLst>
      <p:ext uri="{BB962C8B-B14F-4D97-AF65-F5344CB8AC3E}">
        <p14:creationId xmlns:p14="http://schemas.microsoft.com/office/powerpoint/2010/main" val="532396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12</a:t>
            </a:fld>
            <a:endParaRPr lang="en-US"/>
          </a:p>
        </p:txBody>
      </p:sp>
    </p:spTree>
    <p:extLst>
      <p:ext uri="{BB962C8B-B14F-4D97-AF65-F5344CB8AC3E}">
        <p14:creationId xmlns:p14="http://schemas.microsoft.com/office/powerpoint/2010/main" val="532396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13</a:t>
            </a:fld>
            <a:endParaRPr lang="en-US"/>
          </a:p>
        </p:txBody>
      </p:sp>
    </p:spTree>
    <p:extLst>
      <p:ext uri="{BB962C8B-B14F-4D97-AF65-F5344CB8AC3E}">
        <p14:creationId xmlns:p14="http://schemas.microsoft.com/office/powerpoint/2010/main" val="532396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14</a:t>
            </a:fld>
            <a:endParaRPr lang="en-US"/>
          </a:p>
        </p:txBody>
      </p:sp>
    </p:spTree>
    <p:extLst>
      <p:ext uri="{BB962C8B-B14F-4D97-AF65-F5344CB8AC3E}">
        <p14:creationId xmlns:p14="http://schemas.microsoft.com/office/powerpoint/2010/main" val="5323965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9A54B6-61D9-7743-A7E1-AFC8341FBB46}" type="slidenum">
              <a:rPr lang="en-US" smtClean="0">
                <a:solidFill>
                  <a:prstClr val="black"/>
                </a:solidFill>
                <a:latin typeface="Calibri"/>
              </a:rPr>
              <a:pPr/>
              <a:t>15</a:t>
            </a:fld>
            <a:endParaRPr lang="en-US">
              <a:solidFill>
                <a:prstClr val="black"/>
              </a:solidFill>
              <a:latin typeface="Calibri"/>
            </a:endParaRPr>
          </a:p>
        </p:txBody>
      </p:sp>
    </p:spTree>
    <p:extLst>
      <p:ext uri="{BB962C8B-B14F-4D97-AF65-F5344CB8AC3E}">
        <p14:creationId xmlns:p14="http://schemas.microsoft.com/office/powerpoint/2010/main" val="3479421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9A54B6-61D9-7743-A7E1-AFC8341FBB46}" type="slidenum">
              <a:rPr lang="en-US" smtClean="0">
                <a:solidFill>
                  <a:prstClr val="black"/>
                </a:solidFill>
                <a:latin typeface="Calibri"/>
              </a:rPr>
              <a:pPr/>
              <a:t>16</a:t>
            </a:fld>
            <a:endParaRPr lang="en-US">
              <a:solidFill>
                <a:prstClr val="black"/>
              </a:solidFill>
              <a:latin typeface="Calibri"/>
            </a:endParaRPr>
          </a:p>
        </p:txBody>
      </p:sp>
    </p:spTree>
    <p:extLst>
      <p:ext uri="{BB962C8B-B14F-4D97-AF65-F5344CB8AC3E}">
        <p14:creationId xmlns:p14="http://schemas.microsoft.com/office/powerpoint/2010/main" val="3479421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3</a:t>
            </a:fld>
            <a:endParaRPr lang="en-US"/>
          </a:p>
        </p:txBody>
      </p:sp>
    </p:spTree>
    <p:extLst>
      <p:ext uri="{BB962C8B-B14F-4D97-AF65-F5344CB8AC3E}">
        <p14:creationId xmlns:p14="http://schemas.microsoft.com/office/powerpoint/2010/main" val="2261163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4</a:t>
            </a:fld>
            <a:endParaRPr lang="en-US"/>
          </a:p>
        </p:txBody>
      </p:sp>
    </p:spTree>
    <p:extLst>
      <p:ext uri="{BB962C8B-B14F-4D97-AF65-F5344CB8AC3E}">
        <p14:creationId xmlns:p14="http://schemas.microsoft.com/office/powerpoint/2010/main" val="2261163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5</a:t>
            </a:fld>
            <a:endParaRPr lang="en-US"/>
          </a:p>
        </p:txBody>
      </p:sp>
    </p:spTree>
    <p:extLst>
      <p:ext uri="{BB962C8B-B14F-4D97-AF65-F5344CB8AC3E}">
        <p14:creationId xmlns:p14="http://schemas.microsoft.com/office/powerpoint/2010/main" val="226116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6</a:t>
            </a:fld>
            <a:endParaRPr lang="en-US"/>
          </a:p>
        </p:txBody>
      </p:sp>
    </p:spTree>
    <p:extLst>
      <p:ext uri="{BB962C8B-B14F-4D97-AF65-F5344CB8AC3E}">
        <p14:creationId xmlns:p14="http://schemas.microsoft.com/office/powerpoint/2010/main" val="2261163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7</a:t>
            </a:fld>
            <a:endParaRPr lang="en-US"/>
          </a:p>
        </p:txBody>
      </p:sp>
    </p:spTree>
    <p:extLst>
      <p:ext uri="{BB962C8B-B14F-4D97-AF65-F5344CB8AC3E}">
        <p14:creationId xmlns:p14="http://schemas.microsoft.com/office/powerpoint/2010/main" val="1813711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8</a:t>
            </a:fld>
            <a:endParaRPr lang="en-US"/>
          </a:p>
        </p:txBody>
      </p:sp>
    </p:spTree>
    <p:extLst>
      <p:ext uri="{BB962C8B-B14F-4D97-AF65-F5344CB8AC3E}">
        <p14:creationId xmlns:p14="http://schemas.microsoft.com/office/powerpoint/2010/main" val="1813711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9</a:t>
            </a:fld>
            <a:endParaRPr lang="en-US"/>
          </a:p>
        </p:txBody>
      </p:sp>
    </p:spTree>
    <p:extLst>
      <p:ext uri="{BB962C8B-B14F-4D97-AF65-F5344CB8AC3E}">
        <p14:creationId xmlns:p14="http://schemas.microsoft.com/office/powerpoint/2010/main" val="181371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8C9A54B6-61D9-7743-A7E1-AFC8341FBB46}" type="slidenum">
              <a:rPr lang="en-US" smtClean="0"/>
              <a:pPr/>
              <a:t>10</a:t>
            </a:fld>
            <a:endParaRPr lang="en-US"/>
          </a:p>
        </p:txBody>
      </p:sp>
    </p:spTree>
    <p:extLst>
      <p:ext uri="{BB962C8B-B14F-4D97-AF65-F5344CB8AC3E}">
        <p14:creationId xmlns:p14="http://schemas.microsoft.com/office/powerpoint/2010/main" val="181371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r>
              <a:rPr lang="en-AU" smtClean="0"/>
              <a:t>Copyright Inside Policy Pty Ltd 2015</a:t>
            </a:r>
            <a:endParaRPr lang="en-US"/>
          </a:p>
        </p:txBody>
      </p:sp>
      <p:sp>
        <p:nvSpPr>
          <p:cNvPr id="5" name="Footer Placeholder 4"/>
          <p:cNvSpPr>
            <a:spLocks noGrp="1"/>
          </p:cNvSpPr>
          <p:nvPr>
            <p:ph type="ftr" sz="quarter" idx="11"/>
          </p:nvPr>
        </p:nvSpPr>
        <p:spPr/>
        <p:txBody>
          <a:bodyPr/>
          <a:lstStyle/>
          <a:p>
            <a:r>
              <a:rPr lang="en-US" smtClean="0"/>
              <a:t>Inside Policy | Clear thinking begins here</a:t>
            </a:r>
            <a:endParaRPr lang="en-US"/>
          </a:p>
        </p:txBody>
      </p:sp>
      <p:sp>
        <p:nvSpPr>
          <p:cNvPr id="6" name="Slide Number Placeholder 5"/>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329363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t>Copyright Inside Policy Pty Ltd 2015</a:t>
            </a:r>
            <a:endParaRPr lang="en-US"/>
          </a:p>
        </p:txBody>
      </p:sp>
      <p:sp>
        <p:nvSpPr>
          <p:cNvPr id="5" name="Footer Placeholder 4"/>
          <p:cNvSpPr>
            <a:spLocks noGrp="1"/>
          </p:cNvSpPr>
          <p:nvPr>
            <p:ph type="ftr" sz="quarter" idx="11"/>
          </p:nvPr>
        </p:nvSpPr>
        <p:spPr/>
        <p:txBody>
          <a:bodyPr/>
          <a:lstStyle/>
          <a:p>
            <a:r>
              <a:rPr lang="en-US" smtClean="0"/>
              <a:t>Inside Policy | Clear thinking begins here</a:t>
            </a:r>
            <a:endParaRPr lang="en-US"/>
          </a:p>
        </p:txBody>
      </p:sp>
      <p:sp>
        <p:nvSpPr>
          <p:cNvPr id="6" name="Slide Number Placeholder 5"/>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201462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t>Copyright Inside Policy Pty Ltd 2015</a:t>
            </a:r>
            <a:endParaRPr lang="en-US"/>
          </a:p>
        </p:txBody>
      </p:sp>
      <p:sp>
        <p:nvSpPr>
          <p:cNvPr id="5" name="Footer Placeholder 4"/>
          <p:cNvSpPr>
            <a:spLocks noGrp="1"/>
          </p:cNvSpPr>
          <p:nvPr>
            <p:ph type="ftr" sz="quarter" idx="11"/>
          </p:nvPr>
        </p:nvSpPr>
        <p:spPr/>
        <p:txBody>
          <a:bodyPr/>
          <a:lstStyle/>
          <a:p>
            <a:r>
              <a:rPr lang="en-US" smtClean="0"/>
              <a:t>Inside Policy | Clear thinking begins here</a:t>
            </a:r>
            <a:endParaRPr lang="en-US"/>
          </a:p>
        </p:txBody>
      </p:sp>
      <p:sp>
        <p:nvSpPr>
          <p:cNvPr id="6" name="Slide Number Placeholder 5"/>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289935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150162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70020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745734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711359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44858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4058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33560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5625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t>Copyright Inside Policy Pty Ltd 2015</a:t>
            </a:r>
            <a:endParaRPr lang="en-US"/>
          </a:p>
        </p:txBody>
      </p:sp>
      <p:sp>
        <p:nvSpPr>
          <p:cNvPr id="5" name="Footer Placeholder 4"/>
          <p:cNvSpPr>
            <a:spLocks noGrp="1"/>
          </p:cNvSpPr>
          <p:nvPr>
            <p:ph type="ftr" sz="quarter" idx="11"/>
          </p:nvPr>
        </p:nvSpPr>
        <p:spPr/>
        <p:txBody>
          <a:bodyPr/>
          <a:lstStyle/>
          <a:p>
            <a:r>
              <a:rPr lang="en-US" smtClean="0"/>
              <a:t>Inside Policy | Clear thinking begins here</a:t>
            </a:r>
            <a:endParaRPr lang="en-US"/>
          </a:p>
        </p:txBody>
      </p:sp>
      <p:sp>
        <p:nvSpPr>
          <p:cNvPr id="6" name="Slide Number Placeholder 5"/>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408301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36835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737872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429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F2DB0768-9669-DF40-9C57-7A0F77EF7EED}"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851378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E974C05A-2302-5D46-BD17-25F0E4A1DEC5}"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3081526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1C3F844A-60F3-4542-9623-A7E5CD4110D4}"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184732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F12D7D33-FC77-AC44-9BF6-ADEF20313583}"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7" name="Slide Number Placeholder 6"/>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164747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7DEF460C-BAC6-0241-964D-F428A74862B6}"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9" name="Slide Number Placeholder 8"/>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35877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D0CBA7BC-D23D-9C48-B3D8-BB99EE88428A}"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5" name="Slide Number Placeholder 4"/>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357468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B1CF8-DEEA-4449-95EF-71CE7C5173A5}"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4" name="Slide Number Placeholder 3"/>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7950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r>
              <a:rPr lang="en-AU" smtClean="0"/>
              <a:t>Copyright Inside Policy Pty Ltd 2015</a:t>
            </a:r>
            <a:endParaRPr lang="en-US"/>
          </a:p>
        </p:txBody>
      </p:sp>
      <p:sp>
        <p:nvSpPr>
          <p:cNvPr id="5" name="Footer Placeholder 4"/>
          <p:cNvSpPr>
            <a:spLocks noGrp="1"/>
          </p:cNvSpPr>
          <p:nvPr>
            <p:ph type="ftr" sz="quarter" idx="11"/>
          </p:nvPr>
        </p:nvSpPr>
        <p:spPr/>
        <p:txBody>
          <a:bodyPr/>
          <a:lstStyle/>
          <a:p>
            <a:r>
              <a:rPr lang="en-US" smtClean="0"/>
              <a:t>Inside Policy | Clear thinking begins here</a:t>
            </a:r>
            <a:endParaRPr lang="en-US"/>
          </a:p>
        </p:txBody>
      </p:sp>
      <p:sp>
        <p:nvSpPr>
          <p:cNvPr id="6" name="Slide Number Placeholder 5"/>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35723420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692472-E787-8145-A325-42BA939A299C}"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7" name="Slide Number Placeholder 6"/>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014626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CD8F5F7E-8678-134E-B4D0-F013EE02C00E}"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7" name="Slide Number Placeholder 6"/>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70040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A5267E61-B4FA-2649-B25B-BE0ED3016748}"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921348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0F5C2537-881B-E34A-8090-144B6D71B329}"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12"/>
          </p:nvPr>
        </p:nvSpPr>
        <p:spPr/>
        <p:txBody>
          <a:body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7035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r>
              <a:rPr lang="en-AU" smtClean="0"/>
              <a:t>Copyright Inside Policy Pty Ltd 2015</a:t>
            </a:r>
            <a:endParaRPr lang="en-US"/>
          </a:p>
        </p:txBody>
      </p:sp>
      <p:sp>
        <p:nvSpPr>
          <p:cNvPr id="6" name="Footer Placeholder 5"/>
          <p:cNvSpPr>
            <a:spLocks noGrp="1"/>
          </p:cNvSpPr>
          <p:nvPr>
            <p:ph type="ftr" sz="quarter" idx="11"/>
          </p:nvPr>
        </p:nvSpPr>
        <p:spPr/>
        <p:txBody>
          <a:bodyPr/>
          <a:lstStyle/>
          <a:p>
            <a:r>
              <a:rPr lang="en-US" smtClean="0"/>
              <a:t>Inside Policy | Clear thinking begins here</a:t>
            </a:r>
            <a:endParaRPr lang="en-US"/>
          </a:p>
        </p:txBody>
      </p:sp>
      <p:sp>
        <p:nvSpPr>
          <p:cNvPr id="7" name="Slide Number Placeholder 6"/>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116107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r>
              <a:rPr lang="en-AU" smtClean="0"/>
              <a:t>Copyright Inside Policy Pty Ltd 2015</a:t>
            </a:r>
            <a:endParaRPr lang="en-US"/>
          </a:p>
        </p:txBody>
      </p:sp>
      <p:sp>
        <p:nvSpPr>
          <p:cNvPr id="8" name="Footer Placeholder 7"/>
          <p:cNvSpPr>
            <a:spLocks noGrp="1"/>
          </p:cNvSpPr>
          <p:nvPr>
            <p:ph type="ftr" sz="quarter" idx="11"/>
          </p:nvPr>
        </p:nvSpPr>
        <p:spPr/>
        <p:txBody>
          <a:bodyPr/>
          <a:lstStyle/>
          <a:p>
            <a:r>
              <a:rPr lang="en-US" smtClean="0"/>
              <a:t>Inside Policy | Clear thinking begins here</a:t>
            </a:r>
            <a:endParaRPr lang="en-US"/>
          </a:p>
        </p:txBody>
      </p:sp>
      <p:sp>
        <p:nvSpPr>
          <p:cNvPr id="9" name="Slide Number Placeholder 8"/>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286806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r>
              <a:rPr lang="en-AU" smtClean="0"/>
              <a:t>Copyright Inside Policy Pty Ltd 2015</a:t>
            </a:r>
            <a:endParaRPr lang="en-US"/>
          </a:p>
        </p:txBody>
      </p:sp>
      <p:sp>
        <p:nvSpPr>
          <p:cNvPr id="4" name="Footer Placeholder 3"/>
          <p:cNvSpPr>
            <a:spLocks noGrp="1"/>
          </p:cNvSpPr>
          <p:nvPr>
            <p:ph type="ftr" sz="quarter" idx="11"/>
          </p:nvPr>
        </p:nvSpPr>
        <p:spPr/>
        <p:txBody>
          <a:bodyPr/>
          <a:lstStyle/>
          <a:p>
            <a:r>
              <a:rPr lang="en-US" smtClean="0"/>
              <a:t>Inside Policy | Clear thinking begins here</a:t>
            </a:r>
            <a:endParaRPr lang="en-US"/>
          </a:p>
        </p:txBody>
      </p:sp>
      <p:sp>
        <p:nvSpPr>
          <p:cNvPr id="5" name="Slide Number Placeholder 4"/>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613839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AU" smtClean="0"/>
              <a:t>Copyright Inside Policy Pty Ltd 2015</a:t>
            </a:r>
            <a:endParaRPr lang="en-US"/>
          </a:p>
        </p:txBody>
      </p:sp>
      <p:sp>
        <p:nvSpPr>
          <p:cNvPr id="3" name="Footer Placeholder 2"/>
          <p:cNvSpPr>
            <a:spLocks noGrp="1"/>
          </p:cNvSpPr>
          <p:nvPr>
            <p:ph type="ftr" sz="quarter" idx="11"/>
          </p:nvPr>
        </p:nvSpPr>
        <p:spPr/>
        <p:txBody>
          <a:bodyPr/>
          <a:lstStyle/>
          <a:p>
            <a:r>
              <a:rPr lang="en-US" smtClean="0"/>
              <a:t>Inside Policy | Clear thinking begins here</a:t>
            </a:r>
            <a:endParaRPr lang="en-US"/>
          </a:p>
        </p:txBody>
      </p:sp>
      <p:sp>
        <p:nvSpPr>
          <p:cNvPr id="4" name="Slide Number Placeholder 3"/>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154254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r>
              <a:rPr lang="en-AU" smtClean="0"/>
              <a:t>Copyright Inside Policy Pty Ltd 2015</a:t>
            </a:r>
            <a:endParaRPr lang="en-US"/>
          </a:p>
        </p:txBody>
      </p:sp>
      <p:sp>
        <p:nvSpPr>
          <p:cNvPr id="6" name="Footer Placeholder 5"/>
          <p:cNvSpPr>
            <a:spLocks noGrp="1"/>
          </p:cNvSpPr>
          <p:nvPr>
            <p:ph type="ftr" sz="quarter" idx="11"/>
          </p:nvPr>
        </p:nvSpPr>
        <p:spPr/>
        <p:txBody>
          <a:bodyPr/>
          <a:lstStyle/>
          <a:p>
            <a:r>
              <a:rPr lang="en-US" smtClean="0"/>
              <a:t>Inside Policy | Clear thinking begins here</a:t>
            </a:r>
            <a:endParaRPr lang="en-US"/>
          </a:p>
        </p:txBody>
      </p:sp>
      <p:sp>
        <p:nvSpPr>
          <p:cNvPr id="7" name="Slide Number Placeholder 6"/>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1872097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r>
              <a:rPr lang="en-AU" smtClean="0"/>
              <a:t>Copyright Inside Policy Pty Ltd 2015</a:t>
            </a:r>
            <a:endParaRPr lang="en-US"/>
          </a:p>
        </p:txBody>
      </p:sp>
      <p:sp>
        <p:nvSpPr>
          <p:cNvPr id="6" name="Footer Placeholder 5"/>
          <p:cNvSpPr>
            <a:spLocks noGrp="1"/>
          </p:cNvSpPr>
          <p:nvPr>
            <p:ph type="ftr" sz="quarter" idx="11"/>
          </p:nvPr>
        </p:nvSpPr>
        <p:spPr/>
        <p:txBody>
          <a:bodyPr/>
          <a:lstStyle/>
          <a:p>
            <a:r>
              <a:rPr lang="en-US" smtClean="0"/>
              <a:t>Inside Policy | Clear thinking begins here</a:t>
            </a:r>
            <a:endParaRPr lang="en-US"/>
          </a:p>
        </p:txBody>
      </p:sp>
      <p:sp>
        <p:nvSpPr>
          <p:cNvPr id="7" name="Slide Number Placeholder 6"/>
          <p:cNvSpPr>
            <a:spLocks noGrp="1"/>
          </p:cNvSpPr>
          <p:nvPr>
            <p:ph type="sldNum" sz="quarter" idx="12"/>
          </p:nvPr>
        </p:nvSpPr>
        <p:spPr/>
        <p:txBody>
          <a:bodyPr/>
          <a:lstStyle/>
          <a:p>
            <a:fld id="{F5C03FC0-1933-194C-B38B-773EDC41E61B}" type="slidenum">
              <a:rPr lang="en-US" smtClean="0"/>
              <a:pPr/>
              <a:t>‹#›</a:t>
            </a:fld>
            <a:endParaRPr lang="en-US"/>
          </a:p>
        </p:txBody>
      </p:sp>
    </p:spTree>
    <p:extLst>
      <p:ext uri="{BB962C8B-B14F-4D97-AF65-F5344CB8AC3E}">
        <p14:creationId xmlns:p14="http://schemas.microsoft.com/office/powerpoint/2010/main" val="424752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Date Placeholder 3"/>
          <p:cNvSpPr>
            <a:spLocks noGrp="1"/>
          </p:cNvSpPr>
          <p:nvPr>
            <p:ph type="dt" sz="half" idx="2"/>
          </p:nvPr>
        </p:nvSpPr>
        <p:spPr>
          <a:xfrm>
            <a:off x="457199" y="6356350"/>
            <a:ext cx="2810933" cy="365125"/>
          </a:xfrm>
          <a:prstGeom prst="rect">
            <a:avLst/>
          </a:prstGeom>
        </p:spPr>
        <p:txBody>
          <a:bodyPr vert="horz" lIns="91440" tIns="45720" rIns="91440" bIns="45720" rtlCol="0" anchor="ctr"/>
          <a:lstStyle>
            <a:lvl1pPr algn="l">
              <a:defRPr sz="1000">
                <a:solidFill>
                  <a:schemeClr val="tx1">
                    <a:tint val="75000"/>
                  </a:schemeClr>
                </a:solidFill>
                <a:latin typeface="News Cycle"/>
                <a:cs typeface="News Cycle"/>
              </a:defRPr>
            </a:lvl1pPr>
          </a:lstStyle>
          <a:p>
            <a:r>
              <a:rPr lang="en-AU" smtClean="0"/>
              <a:t>Copyright Inside Policy Pty Ltd 2015</a:t>
            </a:r>
            <a:endParaRPr lang="en-US" dirty="0"/>
          </a:p>
        </p:txBody>
      </p:sp>
      <p:sp>
        <p:nvSpPr>
          <p:cNvPr id="5" name="Footer Placeholder 4"/>
          <p:cNvSpPr>
            <a:spLocks noGrp="1"/>
          </p:cNvSpPr>
          <p:nvPr>
            <p:ph type="ftr" sz="quarter" idx="3"/>
          </p:nvPr>
        </p:nvSpPr>
        <p:spPr>
          <a:xfrm>
            <a:off x="3505200" y="6356350"/>
            <a:ext cx="2514600" cy="365125"/>
          </a:xfrm>
          <a:prstGeom prst="rect">
            <a:avLst/>
          </a:prstGeom>
        </p:spPr>
        <p:txBody>
          <a:bodyPr vert="horz" lIns="91440" tIns="45720" rIns="91440" bIns="45720" rtlCol="0" anchor="ctr"/>
          <a:lstStyle>
            <a:lvl1pPr algn="ctr">
              <a:defRPr sz="1000">
                <a:solidFill>
                  <a:schemeClr val="tx1">
                    <a:tint val="75000"/>
                  </a:schemeClr>
                </a:solidFill>
                <a:latin typeface="News Cycle"/>
                <a:cs typeface="News Cycle"/>
              </a:defRPr>
            </a:lvl1pPr>
          </a:lstStyle>
          <a:p>
            <a:r>
              <a:rPr lang="en-US" smtClean="0"/>
              <a:t>Inside Policy | Clear thinking begins here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News Cycle"/>
                <a:cs typeface="News Cycle"/>
              </a:defRPr>
            </a:lvl1pPr>
          </a:lstStyle>
          <a:p>
            <a:fld id="{F5C03FC0-1933-194C-B38B-773EDC41E61B}" type="slidenum">
              <a:rPr lang="en-US" smtClean="0"/>
              <a:pPr/>
              <a:t>‹#›</a:t>
            </a:fld>
            <a:endParaRPr lang="en-US"/>
          </a:p>
        </p:txBody>
      </p:sp>
    </p:spTree>
    <p:extLst>
      <p:ext uri="{BB962C8B-B14F-4D97-AF65-F5344CB8AC3E}">
        <p14:creationId xmlns:p14="http://schemas.microsoft.com/office/powerpoint/2010/main" val="3291456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AU" smtClean="0">
                <a:solidFill>
                  <a:prstClr val="black">
                    <a:tint val="75000"/>
                  </a:prstClr>
                </a:solidFill>
                <a:latin typeface="Calibri"/>
              </a:rPr>
              <a:t>Copyright Inside Policy Pty Ltd 2015</a:t>
            </a:r>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latin typeface="Calibri"/>
              </a:rPr>
              <a:t>Inside Policy | Clear thinking begins here</a:t>
            </a: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03FC0-1933-194C-B38B-773EDC41E61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76005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110F2E-3076-3A40-B0F0-8EE6B2A9B6C8}" type="datetime1">
              <a:rPr lang="en-AU" smtClean="0">
                <a:solidFill>
                  <a:prstClr val="black">
                    <a:tint val="75000"/>
                  </a:prstClr>
                </a:solidFill>
                <a:latin typeface="Calibri"/>
              </a:rPr>
              <a:pPr/>
              <a:t>6/09/2017</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latin typeface="Calibri"/>
              </a:rPr>
              <a:t>Inside Policy | Clear thinking begins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32D28-7CBF-5F49-B808-DE7069146A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3134304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93486"/>
            <a:ext cx="4075115" cy="2050086"/>
          </a:xfrm>
        </p:spPr>
        <p:txBody>
          <a:bodyPr>
            <a:noAutofit/>
          </a:bodyPr>
          <a:lstStyle/>
          <a:p>
            <a:pPr algn="l">
              <a:lnSpc>
                <a:spcPct val="80000"/>
              </a:lnSpc>
            </a:pPr>
            <a:r>
              <a:rPr lang="en-US" sz="2800" b="1" spc="-100" dirty="0" smtClean="0">
                <a:solidFill>
                  <a:schemeClr val="bg1"/>
                </a:solidFill>
                <a:latin typeface="Helvetica"/>
                <a:cs typeface="Helvetica"/>
              </a:rPr>
              <a:t>Economic development opportunities for Indigenous Australians &amp; the National Disability Insurance Scheme</a:t>
            </a:r>
            <a:endParaRPr lang="en-US" sz="2800" b="1" spc="-100" dirty="0">
              <a:solidFill>
                <a:schemeClr val="bg1"/>
              </a:solidFill>
              <a:latin typeface="Helvetica"/>
              <a:cs typeface="Helvetica"/>
            </a:endParaRPr>
          </a:p>
        </p:txBody>
      </p:sp>
      <p:sp>
        <p:nvSpPr>
          <p:cNvPr id="8" name="Title 1"/>
          <p:cNvSpPr txBox="1">
            <a:spLocks/>
          </p:cNvSpPr>
          <p:nvPr/>
        </p:nvSpPr>
        <p:spPr>
          <a:xfrm>
            <a:off x="457200" y="4232641"/>
            <a:ext cx="3878058" cy="1804123"/>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spc="-100" dirty="0" smtClean="0">
                <a:solidFill>
                  <a:prstClr val="white"/>
                </a:solidFill>
                <a:latin typeface="Helvetica"/>
                <a:cs typeface="Helvetica"/>
              </a:rPr>
              <a:t>Prepared by Inside Policy for the Prime Minister’s Indigenous Advisory Council</a:t>
            </a:r>
          </a:p>
          <a:p>
            <a:pPr algn="l"/>
            <a:endParaRPr lang="en-US" sz="2400" spc="-100" dirty="0">
              <a:solidFill>
                <a:prstClr val="white"/>
              </a:solidFill>
              <a:latin typeface="Helvetica"/>
              <a:cs typeface="Helvetica"/>
            </a:endParaRPr>
          </a:p>
          <a:p>
            <a:pPr algn="l"/>
            <a:r>
              <a:rPr lang="en-US" sz="2000" spc="-100" dirty="0" smtClean="0">
                <a:solidFill>
                  <a:prstClr val="white"/>
                </a:solidFill>
                <a:latin typeface="Helvetica"/>
                <a:cs typeface="Helvetica"/>
              </a:rPr>
              <a:t>17 August 2017</a:t>
            </a:r>
            <a:endParaRPr lang="en-US" sz="2000" spc="-100" dirty="0">
              <a:solidFill>
                <a:prstClr val="white"/>
              </a:solidFill>
              <a:latin typeface="Helvetica"/>
              <a:cs typeface="Helvetica"/>
            </a:endParaRPr>
          </a:p>
        </p:txBody>
      </p:sp>
      <p:pic>
        <p:nvPicPr>
          <p:cNvPr id="4" name="Picture 3" descr="Inside Policy Logo (White).png"/>
          <p:cNvPicPr>
            <a:picLocks noChangeAspect="1"/>
          </p:cNvPicPr>
          <p:nvPr/>
        </p:nvPicPr>
        <p:blipFill rotWithShape="1">
          <a:blip r:embed="rId2">
            <a:duotone>
              <a:prstClr val="black"/>
              <a:schemeClr val="tx2">
                <a:tint val="45000"/>
                <a:satMod val="400000"/>
              </a:schemeClr>
            </a:duotone>
            <a:alphaModFix amt="47000"/>
            <a:extLst>
              <a:ext uri="{28A0092B-C50C-407E-A947-70E740481C1C}">
                <a14:useLocalDpi xmlns:a14="http://schemas.microsoft.com/office/drawing/2010/main" val="0"/>
              </a:ext>
            </a:extLst>
          </a:blip>
          <a:srcRect l="12811" t="10763" r="37706" b="21530"/>
          <a:stretch/>
        </p:blipFill>
        <p:spPr>
          <a:xfrm>
            <a:off x="4455448" y="0"/>
            <a:ext cx="4688552" cy="6789959"/>
          </a:xfrm>
          <a:prstGeom prst="rect">
            <a:avLst/>
          </a:prstGeom>
        </p:spPr>
      </p:pic>
      <p:sp>
        <p:nvSpPr>
          <p:cNvPr id="5" name="Title 1"/>
          <p:cNvSpPr txBox="1">
            <a:spLocks/>
          </p:cNvSpPr>
          <p:nvPr/>
        </p:nvSpPr>
        <p:spPr>
          <a:xfrm>
            <a:off x="457200" y="3243572"/>
            <a:ext cx="3878058" cy="34712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US" sz="2000" spc="-100" dirty="0" smtClean="0">
                <a:solidFill>
                  <a:prstClr val="white"/>
                </a:solidFill>
                <a:latin typeface="Helvetica"/>
                <a:cs typeface="Helvetica"/>
              </a:rPr>
              <a:t>A workshop report</a:t>
            </a:r>
            <a:endParaRPr lang="en-US" sz="2000" spc="-100" dirty="0">
              <a:solidFill>
                <a:prstClr val="white"/>
              </a:solidFill>
              <a:latin typeface="Helvetica"/>
              <a:cs typeface="Helvetica"/>
            </a:endParaRPr>
          </a:p>
        </p:txBody>
      </p:sp>
      <p:pic>
        <p:nvPicPr>
          <p:cNvPr id="6" name="Picture 5" descr="Inside Policy Logo (Wh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488" y="20320"/>
            <a:ext cx="2016753" cy="1065981"/>
          </a:xfrm>
          <a:prstGeom prst="rect">
            <a:avLst/>
          </a:prstGeom>
        </p:spPr>
      </p:pic>
    </p:spTree>
    <p:extLst>
      <p:ext uri="{BB962C8B-B14F-4D97-AF65-F5344CB8AC3E}">
        <p14:creationId xmlns:p14="http://schemas.microsoft.com/office/powerpoint/2010/main" val="1300599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10</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8" name="TextBox 7"/>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Opportunities &amp; strategies to </a:t>
            </a:r>
            <a:r>
              <a:rPr lang="en-US" sz="1400" i="1" dirty="0" err="1" smtClean="0">
                <a:latin typeface="Helvetica" charset="0"/>
                <a:ea typeface="Helvetica" charset="0"/>
                <a:cs typeface="Helvetica" charset="0"/>
              </a:rPr>
              <a:t>maximise</a:t>
            </a:r>
            <a:r>
              <a:rPr lang="en-US" sz="1400" i="1" dirty="0" smtClean="0">
                <a:latin typeface="Helvetica" charset="0"/>
                <a:ea typeface="Helvetica" charset="0"/>
                <a:cs typeface="Helvetica" charset="0"/>
              </a:rPr>
              <a:t> them in remote communities: NDIA &amp; system perspective.</a:t>
            </a:r>
            <a:endParaRPr lang="en-US" sz="1200" i="1" dirty="0">
              <a:latin typeface="Helvetica" charset="0"/>
              <a:ea typeface="Helvetica" charset="0"/>
              <a:cs typeface="Helvetica" charset="0"/>
            </a:endParaRPr>
          </a:p>
        </p:txBody>
      </p:sp>
      <p:graphicFrame>
        <p:nvGraphicFramePr>
          <p:cNvPr id="2" name="Table 1" title="Workshop Outcomes"/>
          <p:cNvGraphicFramePr>
            <a:graphicFrameLocks noGrp="1"/>
          </p:cNvGraphicFramePr>
          <p:nvPr>
            <p:extLst>
              <p:ext uri="{D42A27DB-BD31-4B8C-83A1-F6EECF244321}">
                <p14:modId xmlns:p14="http://schemas.microsoft.com/office/powerpoint/2010/main" val="495076214"/>
              </p:ext>
            </p:extLst>
          </p:nvPr>
        </p:nvGraphicFramePr>
        <p:xfrm>
          <a:off x="495297" y="1036863"/>
          <a:ext cx="8191501" cy="4577080"/>
        </p:xfrm>
        <a:graphic>
          <a:graphicData uri="http://schemas.openxmlformats.org/drawingml/2006/table">
            <a:tbl>
              <a:tblPr firstRow="1" bandRow="1">
                <a:tableStyleId>{F2DE63D5-997A-4646-A377-4702673A728D}</a:tableStyleId>
              </a:tblPr>
              <a:tblGrid>
                <a:gridCol w="595184">
                  <a:extLst>
                    <a:ext uri="{9D8B030D-6E8A-4147-A177-3AD203B41FA5}">
                      <a16:colId xmlns:a16="http://schemas.microsoft.com/office/drawing/2014/main" val="20000"/>
                    </a:ext>
                  </a:extLst>
                </a:gridCol>
                <a:gridCol w="7596317">
                  <a:extLst>
                    <a:ext uri="{9D8B030D-6E8A-4147-A177-3AD203B41FA5}">
                      <a16:colId xmlns:a16="http://schemas.microsoft.com/office/drawing/2014/main" val="20001"/>
                    </a:ext>
                  </a:extLst>
                </a:gridCol>
              </a:tblGrid>
              <a:tr h="370840">
                <a:tc>
                  <a:txBody>
                    <a:bodyPr/>
                    <a:lstStyle/>
                    <a:p>
                      <a:endParaRPr lang="en-US" sz="1200" dirty="0">
                        <a:latin typeface="Helvetica"/>
                        <a:cs typeface="Helvetica"/>
                      </a:endParaRPr>
                    </a:p>
                  </a:txBody>
                  <a:tcPr/>
                </a:tc>
                <a:tc>
                  <a:txBody>
                    <a:bodyPr/>
                    <a:lstStyle/>
                    <a:p>
                      <a:r>
                        <a:rPr lang="en-US" sz="1200" dirty="0" smtClean="0">
                          <a:latin typeface="Helvetica"/>
                          <a:cs typeface="Helvetica"/>
                        </a:rPr>
                        <a:t>NDIA &amp; the System</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lgn="ctr"/>
                      <a:r>
                        <a:rPr lang="en-US" sz="1200" dirty="0" smtClean="0">
                          <a:latin typeface="Helvetica"/>
                          <a:cs typeface="Helvetica"/>
                        </a:rPr>
                        <a:t>Opportunities:</a:t>
                      </a:r>
                      <a:endParaRPr lang="en-US" sz="1200" dirty="0">
                        <a:latin typeface="Helvetica"/>
                        <a:cs typeface="Helvetica"/>
                      </a:endParaRPr>
                    </a:p>
                  </a:txBody>
                  <a:tcPr vert="vert270"/>
                </a:tc>
                <a:tc>
                  <a:txBody>
                    <a:bodyPr/>
                    <a:lstStyle/>
                    <a:p>
                      <a:pPr marL="285750" lvl="0" indent="-285750">
                        <a:buFont typeface="Arial" charset="0"/>
                        <a:buChar char="•"/>
                      </a:pPr>
                      <a:r>
                        <a:rPr lang="en-US" sz="1200" dirty="0" smtClean="0">
                          <a:latin typeface="Helvetica" charset="0"/>
                          <a:ea typeface="Helvetica" charset="0"/>
                          <a:cs typeface="Helvetica" charset="0"/>
                        </a:rPr>
                        <a:t>Employment of Indigenous people for NDIS functions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Could be increased to 10%</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Agency, agency contractor, service providers, with NDIS $</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Cadetships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Aboriginal reference group that has status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Support research and development</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Indigenous workers - NDIA workers, Service workers, Sole/contracted providers</a:t>
                      </a:r>
                    </a:p>
                  </a:txBody>
                  <a:tcPr/>
                </a:tc>
                <a:extLst>
                  <a:ext uri="{0D108BD9-81ED-4DB2-BD59-A6C34878D82A}">
                    <a16:rowId xmlns:a16="http://schemas.microsoft.com/office/drawing/2014/main" val="10001"/>
                  </a:ext>
                </a:extLst>
              </a:tr>
              <a:tr h="370840">
                <a:tc>
                  <a:txBody>
                    <a:bodyPr/>
                    <a:lstStyle/>
                    <a:p>
                      <a:pPr algn="ctr"/>
                      <a:r>
                        <a:rPr lang="en-US" sz="1200" dirty="0" smtClean="0">
                          <a:latin typeface="Helvetica"/>
                          <a:cs typeface="Helvetica"/>
                        </a:rPr>
                        <a:t>Strategies to </a:t>
                      </a:r>
                      <a:r>
                        <a:rPr lang="en-US" sz="1200" dirty="0" err="1" smtClean="0">
                          <a:latin typeface="Helvetica"/>
                          <a:cs typeface="Helvetica"/>
                        </a:rPr>
                        <a:t>maximise</a:t>
                      </a:r>
                      <a:r>
                        <a:rPr lang="en-US" sz="1200" dirty="0" smtClean="0">
                          <a:latin typeface="Helvetica"/>
                          <a:cs typeface="Helvetica"/>
                        </a:rPr>
                        <a:t>:</a:t>
                      </a:r>
                      <a:endParaRPr lang="en-US" sz="1200" dirty="0">
                        <a:latin typeface="Helvetica"/>
                        <a:cs typeface="Helvetica"/>
                      </a:endParaRPr>
                    </a:p>
                  </a:txBody>
                  <a:tcPr vert="vert270"/>
                </a:tc>
                <a:tc>
                  <a:txBody>
                    <a:bodyPr/>
                    <a:lstStyle/>
                    <a:p>
                      <a:pPr marL="285750" indent="-285750">
                        <a:buFont typeface="Arial" charset="0"/>
                        <a:buChar char="•"/>
                      </a:pPr>
                      <a:r>
                        <a:rPr lang="en-US" sz="1200" dirty="0" smtClean="0">
                          <a:latin typeface="Helvetica" charset="0"/>
                          <a:ea typeface="Helvetica" charset="0"/>
                          <a:cs typeface="Helvetica" charset="0"/>
                        </a:rPr>
                        <a:t>Procurement strategy</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‘Indigenous Provider’ sticker</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Info for providers and new workers to educate on opportunities</a:t>
                      </a:r>
                      <a:endParaRPr lang="en-GB" sz="1200" dirty="0" smtClean="0">
                        <a:latin typeface="Helvetica" charset="0"/>
                        <a:ea typeface="Helvetica" charset="0"/>
                        <a:cs typeface="Helvetica" charset="0"/>
                      </a:endParaRPr>
                    </a:p>
                    <a:p>
                      <a:pPr marL="285750" indent="-285750">
                        <a:buFont typeface="Arial" charset="0"/>
                        <a:buChar char="•"/>
                      </a:pPr>
                      <a:r>
                        <a:rPr lang="en-US" sz="1200" dirty="0" err="1" smtClean="0">
                          <a:latin typeface="Helvetica" charset="0"/>
                          <a:ea typeface="Helvetica" charset="0"/>
                          <a:cs typeface="Helvetica" charset="0"/>
                        </a:rPr>
                        <a:t>Capitalisation</a:t>
                      </a:r>
                      <a:r>
                        <a:rPr lang="en-US" sz="1200" dirty="0" smtClean="0">
                          <a:latin typeface="Helvetica" charset="0"/>
                          <a:ea typeface="Helvetica" charset="0"/>
                          <a:cs typeface="Helvetica" charset="0"/>
                        </a:rPr>
                        <a:t>?</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Invest in </a:t>
                      </a:r>
                      <a:r>
                        <a:rPr lang="en-US" sz="1200" u="sng" dirty="0" smtClean="0">
                          <a:latin typeface="Helvetica" charset="0"/>
                          <a:ea typeface="Helvetica" charset="0"/>
                          <a:cs typeface="Helvetica" charset="0"/>
                        </a:rPr>
                        <a:t>disability specific</a:t>
                      </a:r>
                      <a:r>
                        <a:rPr lang="en-US" sz="1200" dirty="0" smtClean="0">
                          <a:latin typeface="Helvetica" charset="0"/>
                          <a:ea typeface="Helvetica" charset="0"/>
                          <a:cs typeface="Helvetica" charset="0"/>
                        </a:rPr>
                        <a:t> workers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Back end support</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Develop framework for business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Doing the ‘homework’</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Partnering for full case plan</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Ensuring cash flow by effective use of model – </a:t>
                      </a:r>
                      <a:r>
                        <a:rPr lang="en-US" sz="1200" dirty="0" err="1" smtClean="0">
                          <a:latin typeface="Helvetica" charset="0"/>
                          <a:ea typeface="Helvetica" charset="0"/>
                          <a:cs typeface="Helvetica" charset="0"/>
                        </a:rPr>
                        <a:t>eg</a:t>
                      </a:r>
                      <a:r>
                        <a:rPr lang="en-US" sz="1200" dirty="0" smtClean="0">
                          <a:latin typeface="Helvetica" charset="0"/>
                          <a:ea typeface="Helvetica" charset="0"/>
                          <a:cs typeface="Helvetica" charset="0"/>
                        </a:rPr>
                        <a:t> invoicing guide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Collaboration between NDIA - AMS’s - Indigenous Disability Network</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Building respect into the NDIS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Support research and development</a:t>
                      </a:r>
                      <a:r>
                        <a:rPr lang="en-GB" sz="1200" dirty="0" smtClean="0">
                          <a:latin typeface="Helvetica" charset="0"/>
                          <a:ea typeface="Helvetica" charset="0"/>
                          <a:cs typeface="Helvetica" charset="0"/>
                        </a:rPr>
                        <a:t> </a:t>
                      </a:r>
                      <a:r>
                        <a:rPr lang="mr-IN" sz="1200" dirty="0" smtClean="0">
                          <a:latin typeface="Helvetica" charset="0"/>
                          <a:ea typeface="Helvetica" charset="0"/>
                          <a:cs typeface="Helvetica" charset="0"/>
                        </a:rPr>
                        <a:t>–</a:t>
                      </a:r>
                      <a:r>
                        <a:rPr lang="en-GB" sz="1200" dirty="0" smtClean="0">
                          <a:latin typeface="Helvetica" charset="0"/>
                          <a:ea typeface="Helvetica" charset="0"/>
                          <a:cs typeface="Helvetica" charset="0"/>
                        </a:rPr>
                        <a:t> </a:t>
                      </a:r>
                      <a:r>
                        <a:rPr lang="en-US" sz="1200" dirty="0" smtClean="0">
                          <a:latin typeface="Helvetica" charset="0"/>
                          <a:ea typeface="Helvetica" charset="0"/>
                          <a:cs typeface="Helvetica" charset="0"/>
                        </a:rPr>
                        <a:t>Practice </a:t>
                      </a:r>
                      <a:r>
                        <a:rPr lang="mr-IN" sz="1200" dirty="0" smtClean="0">
                          <a:latin typeface="Helvetica" charset="0"/>
                          <a:ea typeface="Helvetica" charset="0"/>
                          <a:cs typeface="Helvetica" charset="0"/>
                        </a:rPr>
                        <a:t>–</a:t>
                      </a:r>
                      <a:r>
                        <a:rPr lang="en-US" sz="1200" dirty="0" smtClean="0">
                          <a:latin typeface="Helvetica" charset="0"/>
                          <a:ea typeface="Helvetica" charset="0"/>
                          <a:cs typeface="Helvetica" charset="0"/>
                        </a:rPr>
                        <a:t> Policy - Future development</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Better access to evaluation – Federal funds</a:t>
                      </a:r>
                    </a:p>
                    <a:p>
                      <a:pPr marL="285750" indent="-285750">
                        <a:buFont typeface="Arial" charset="0"/>
                        <a:buChar char="•"/>
                      </a:pPr>
                      <a:r>
                        <a:rPr lang="en-US" sz="1200" dirty="0" smtClean="0">
                          <a:latin typeface="Helvetica" charset="0"/>
                          <a:ea typeface="Helvetica" charset="0"/>
                          <a:cs typeface="Helvetica" charset="0"/>
                        </a:rPr>
                        <a:t>Provide market modeling, what has and hasn’t worked</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97052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11</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4" name="TextBox 3"/>
          <p:cNvSpPr txBox="1"/>
          <p:nvPr/>
        </p:nvSpPr>
        <p:spPr>
          <a:xfrm>
            <a:off x="495301" y="1036515"/>
            <a:ext cx="3994914" cy="3693318"/>
          </a:xfrm>
          <a:prstGeom prst="rect">
            <a:avLst/>
          </a:prstGeom>
          <a:noFill/>
        </p:spPr>
        <p:txBody>
          <a:bodyPr wrap="square" rtlCol="0">
            <a:spAutoFit/>
          </a:bodyPr>
          <a:lstStyle/>
          <a:p>
            <a:r>
              <a:rPr lang="en-US" sz="1200" dirty="0" smtClean="0">
                <a:solidFill>
                  <a:srgbClr val="009999"/>
                </a:solidFill>
                <a:latin typeface="Helvetica" charset="0"/>
                <a:ea typeface="Helvetica" charset="0"/>
                <a:cs typeface="Helvetica" charset="0"/>
              </a:rPr>
              <a:t>Advocacy &amp; Participation</a:t>
            </a:r>
            <a:endParaRPr lang="en-US" sz="1200" dirty="0">
              <a:solidFill>
                <a:srgbClr val="009999"/>
              </a:solidFill>
              <a:latin typeface="Helvetica" charset="0"/>
              <a:ea typeface="Helvetica" charset="0"/>
              <a:cs typeface="Helvetica" charset="0"/>
            </a:endParaRPr>
          </a:p>
          <a:p>
            <a:pPr lvl="0">
              <a:spcBef>
                <a:spcPts val="600"/>
              </a:spcBef>
            </a:pPr>
            <a:r>
              <a:rPr lang="en-AU" sz="1200" dirty="0">
                <a:latin typeface="Helvetica" charset="0"/>
                <a:ea typeface="Helvetica" charset="0"/>
                <a:cs typeface="Helvetica" charset="0"/>
              </a:rPr>
              <a:t>Aboriginal and Torres Strait Islander peoples’ must have a voice in the roll out of the NDIS and the development of policy affecting people with a disability. At a minimum this should occur by way of</a:t>
            </a:r>
            <a:r>
              <a:rPr lang="en-AU" sz="1200" dirty="0" smtClean="0">
                <a:latin typeface="Helvetica" charset="0"/>
                <a:ea typeface="Helvetica" charset="0"/>
                <a:cs typeface="Helvetica" charset="0"/>
              </a:rPr>
              <a:t>:</a:t>
            </a:r>
            <a:endParaRPr lang="en-AU" sz="1200" dirty="0">
              <a:latin typeface="Helvetica" charset="0"/>
              <a:ea typeface="Helvetica" charset="0"/>
              <a:cs typeface="Helvetica" charset="0"/>
            </a:endParaRPr>
          </a:p>
          <a:p>
            <a:pPr marL="171450" lvl="0" indent="-171450">
              <a:spcBef>
                <a:spcPts val="600"/>
              </a:spcBef>
              <a:buFont typeface="Arial"/>
              <a:buChar char="•"/>
            </a:pPr>
            <a:r>
              <a:rPr lang="en-AU" sz="1200" dirty="0">
                <a:latin typeface="Helvetica" charset="0"/>
                <a:ea typeface="Helvetica" charset="0"/>
                <a:cs typeface="Helvetica" charset="0"/>
              </a:rPr>
              <a:t>An Indigenous steering group which directly advises the NDIA on the roll out of the NDIS</a:t>
            </a:r>
            <a:r>
              <a:rPr lang="en-AU" sz="1200" dirty="0" smtClean="0">
                <a:latin typeface="Helvetica" charset="0"/>
                <a:ea typeface="Helvetica" charset="0"/>
                <a:cs typeface="Helvetica" charset="0"/>
              </a:rPr>
              <a:t>.</a:t>
            </a:r>
            <a:endParaRPr lang="en-AU" sz="1200" dirty="0">
              <a:latin typeface="Helvetica" charset="0"/>
              <a:ea typeface="Helvetica" charset="0"/>
              <a:cs typeface="Helvetica" charset="0"/>
            </a:endParaRPr>
          </a:p>
          <a:p>
            <a:pPr marL="171450" lvl="0" indent="-171450">
              <a:spcBef>
                <a:spcPts val="600"/>
              </a:spcBef>
              <a:buFont typeface="Arial"/>
              <a:buChar char="•"/>
            </a:pPr>
            <a:r>
              <a:rPr lang="en-AU" sz="1200" dirty="0">
                <a:latin typeface="Helvetica" charset="0"/>
                <a:ea typeface="Helvetica" charset="0"/>
                <a:cs typeface="Helvetica" charset="0"/>
              </a:rPr>
              <a:t>An Indigenous group that directly </a:t>
            </a:r>
            <a:r>
              <a:rPr lang="en-AU" sz="1200" dirty="0" smtClean="0">
                <a:latin typeface="Helvetica" charset="0"/>
                <a:ea typeface="Helvetica" charset="0"/>
                <a:cs typeface="Helvetica" charset="0"/>
              </a:rPr>
              <a:t>advises </a:t>
            </a:r>
            <a:r>
              <a:rPr lang="en-AU" sz="1200" dirty="0">
                <a:latin typeface="Helvetica" charset="0"/>
                <a:ea typeface="Helvetica" charset="0"/>
                <a:cs typeface="Helvetica" charset="0"/>
              </a:rPr>
              <a:t>on disability policy reform.</a:t>
            </a:r>
            <a:endParaRPr lang="en-GB" sz="1200" dirty="0">
              <a:latin typeface="Helvetica" charset="0"/>
              <a:ea typeface="Helvetica" charset="0"/>
              <a:cs typeface="Helvetica" charset="0"/>
            </a:endParaRPr>
          </a:p>
          <a:p>
            <a:pPr lvl="0">
              <a:spcBef>
                <a:spcPts val="600"/>
              </a:spcBef>
            </a:pPr>
            <a:r>
              <a:rPr lang="en-US" sz="1200" dirty="0" smtClean="0">
                <a:solidFill>
                  <a:srgbClr val="009999"/>
                </a:solidFill>
                <a:latin typeface="Helvetica" charset="0"/>
                <a:ea typeface="Helvetica" charset="0"/>
                <a:cs typeface="Helvetica" charset="0"/>
              </a:rPr>
              <a:t>Financial Viability</a:t>
            </a:r>
            <a:endParaRPr lang="en-US" sz="1200" dirty="0">
              <a:solidFill>
                <a:srgbClr val="009999"/>
              </a:solidFill>
              <a:latin typeface="Helvetica" charset="0"/>
              <a:ea typeface="Helvetica" charset="0"/>
              <a:cs typeface="Helvetica" charset="0"/>
            </a:endParaRPr>
          </a:p>
          <a:p>
            <a:pPr marL="179388" lvl="0" indent="-179388">
              <a:spcBef>
                <a:spcPts val="600"/>
              </a:spcBef>
              <a:buFont typeface="Arial" charset="0"/>
              <a:buChar char="•"/>
            </a:pPr>
            <a:r>
              <a:rPr lang="en-US" sz="1200" dirty="0">
                <a:latin typeface="Helvetica" charset="0"/>
                <a:ea typeface="Helvetica" charset="0"/>
                <a:cs typeface="Helvetica" charset="0"/>
              </a:rPr>
              <a:t>Seed funding is required to assist Indigenous people start-up businesses to support Indigenous participants. </a:t>
            </a:r>
          </a:p>
          <a:p>
            <a:pPr marL="179388" lvl="0" indent="-179388">
              <a:spcBef>
                <a:spcPts val="600"/>
              </a:spcBef>
              <a:buFont typeface="Arial" charset="0"/>
              <a:buChar char="•"/>
            </a:pPr>
            <a:r>
              <a:rPr lang="en-US" sz="1200" dirty="0">
                <a:latin typeface="Helvetica" charset="0"/>
                <a:ea typeface="Helvetica" charset="0"/>
                <a:cs typeface="Helvetica" charset="0"/>
              </a:rPr>
              <a:t>Pricing for service types must reflect the cost of doing business and providing services in remote and very remote locations including travel and relationship building.</a:t>
            </a: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8" name="TextBox 7"/>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Advocacy, financial viability &amp; on-country models.</a:t>
            </a:r>
            <a:endParaRPr lang="en-US" sz="1200" i="1" dirty="0">
              <a:latin typeface="Helvetica" charset="0"/>
              <a:ea typeface="Helvetica" charset="0"/>
              <a:cs typeface="Helvetica" charset="0"/>
            </a:endParaRPr>
          </a:p>
        </p:txBody>
      </p:sp>
      <p:sp>
        <p:nvSpPr>
          <p:cNvPr id="9" name="TextBox 8"/>
          <p:cNvSpPr txBox="1"/>
          <p:nvPr/>
        </p:nvSpPr>
        <p:spPr>
          <a:xfrm>
            <a:off x="4691886" y="1036515"/>
            <a:ext cx="3994914" cy="4662814"/>
          </a:xfrm>
          <a:prstGeom prst="rect">
            <a:avLst/>
          </a:prstGeom>
          <a:noFill/>
        </p:spPr>
        <p:txBody>
          <a:bodyPr wrap="square" rtlCol="0">
            <a:spAutoFit/>
          </a:bodyPr>
          <a:lstStyle/>
          <a:p>
            <a:pPr lvl="0"/>
            <a:r>
              <a:rPr lang="en-US" sz="1200" dirty="0" smtClean="0">
                <a:solidFill>
                  <a:srgbClr val="009999"/>
                </a:solidFill>
                <a:latin typeface="Helvetica" charset="0"/>
                <a:ea typeface="Helvetica" charset="0"/>
                <a:cs typeface="Helvetica" charset="0"/>
              </a:rPr>
              <a:t>On-Country Models</a:t>
            </a:r>
          </a:p>
          <a:p>
            <a:pPr lvl="0">
              <a:spcBef>
                <a:spcPts val="600"/>
              </a:spcBef>
            </a:pPr>
            <a:r>
              <a:rPr lang="en-US" sz="1200" dirty="0" smtClean="0">
                <a:latin typeface="Helvetica" charset="0"/>
                <a:ea typeface="Helvetica" charset="0"/>
                <a:cs typeface="Helvetica" charset="0"/>
              </a:rPr>
              <a:t>Key </a:t>
            </a:r>
            <a:r>
              <a:rPr lang="en-US" sz="1200" dirty="0">
                <a:latin typeface="Helvetica" charset="0"/>
                <a:ea typeface="Helvetica" charset="0"/>
                <a:cs typeface="Helvetica" charset="0"/>
              </a:rPr>
              <a:t>elements of on-country models include:</a:t>
            </a:r>
          </a:p>
          <a:p>
            <a:pPr marL="269875" lvl="0" indent="-269875">
              <a:spcBef>
                <a:spcPts val="600"/>
              </a:spcBef>
              <a:buFont typeface="Arial"/>
              <a:buChar char="•"/>
            </a:pPr>
            <a:r>
              <a:rPr lang="en-US" sz="1200" dirty="0">
                <a:latin typeface="Helvetica" charset="0"/>
                <a:ea typeface="Helvetica" charset="0"/>
                <a:cs typeface="Helvetica" charset="0"/>
              </a:rPr>
              <a:t>Segmenting locations by urban, remote and very remote.</a:t>
            </a:r>
          </a:p>
          <a:p>
            <a:pPr marL="269875" lvl="0" indent="-269875">
              <a:spcBef>
                <a:spcPts val="600"/>
              </a:spcBef>
              <a:buFont typeface="Arial"/>
              <a:buChar char="•"/>
            </a:pPr>
            <a:r>
              <a:rPr lang="en-US" sz="1200" dirty="0">
                <a:latin typeface="Helvetica" charset="0"/>
                <a:ea typeface="Helvetica" charset="0"/>
                <a:cs typeface="Helvetica" charset="0"/>
              </a:rPr>
              <a:t>Leveraging the existing Indigenous service system infrastructure including Aboriginal Medical Services, their workforces and systems.</a:t>
            </a:r>
          </a:p>
          <a:p>
            <a:pPr marL="269875" lvl="0" indent="-269875">
              <a:spcBef>
                <a:spcPts val="600"/>
              </a:spcBef>
              <a:buFont typeface="Arial"/>
              <a:buChar char="•"/>
            </a:pPr>
            <a:r>
              <a:rPr lang="en-US" sz="1200" dirty="0">
                <a:latin typeface="Helvetica" charset="0"/>
                <a:ea typeface="Helvetica" charset="0"/>
                <a:cs typeface="Helvetica" charset="0"/>
              </a:rPr>
              <a:t>Building the local Indigenous workforce to design and deliver services under the scheme.</a:t>
            </a:r>
          </a:p>
          <a:p>
            <a:pPr marL="269875" lvl="0" indent="-269875">
              <a:spcBef>
                <a:spcPts val="600"/>
              </a:spcBef>
              <a:buFont typeface="Arial"/>
              <a:buChar char="•"/>
            </a:pPr>
            <a:r>
              <a:rPr lang="en-US" sz="1200" dirty="0">
                <a:latin typeface="Helvetica" charset="0"/>
                <a:ea typeface="Helvetica" charset="0"/>
                <a:cs typeface="Helvetica" charset="0"/>
              </a:rPr>
              <a:t>Access to market intelligence about current and future demand in communities.</a:t>
            </a:r>
          </a:p>
          <a:p>
            <a:pPr marL="269875" lvl="0" indent="-269875">
              <a:spcBef>
                <a:spcPts val="600"/>
              </a:spcBef>
              <a:buFont typeface="Arial"/>
              <a:buChar char="•"/>
            </a:pPr>
            <a:r>
              <a:rPr lang="en-US" sz="1200" dirty="0">
                <a:latin typeface="Helvetica" charset="0"/>
                <a:ea typeface="Helvetica" charset="0"/>
                <a:cs typeface="Helvetica" charset="0"/>
              </a:rPr>
              <a:t>Working with local </a:t>
            </a:r>
            <a:r>
              <a:rPr lang="en-US" sz="1200" dirty="0" err="1">
                <a:latin typeface="Helvetica" charset="0"/>
                <a:ea typeface="Helvetica" charset="0"/>
                <a:cs typeface="Helvetica" charset="0"/>
              </a:rPr>
              <a:t>organisations</a:t>
            </a:r>
            <a:r>
              <a:rPr lang="en-US" sz="1200" dirty="0">
                <a:latin typeface="Helvetica" charset="0"/>
                <a:ea typeface="Helvetica" charset="0"/>
                <a:cs typeface="Helvetica" charset="0"/>
              </a:rPr>
              <a:t> to develop back end administrative support and physical workspaces for small businesses and sole traders.</a:t>
            </a:r>
          </a:p>
          <a:p>
            <a:pPr marL="269875" lvl="0" indent="-269875">
              <a:spcBef>
                <a:spcPts val="600"/>
              </a:spcBef>
              <a:buFont typeface="Arial"/>
              <a:buChar char="•"/>
            </a:pPr>
            <a:r>
              <a:rPr lang="en-US" sz="1200" dirty="0">
                <a:latin typeface="Helvetica" charset="0"/>
                <a:ea typeface="Helvetica" charset="0"/>
                <a:cs typeface="Helvetica" charset="0"/>
              </a:rPr>
              <a:t>Information and assistance to help participants pool funds for block purchasing. </a:t>
            </a:r>
          </a:p>
          <a:p>
            <a:pPr marL="269875" lvl="0" indent="-269875">
              <a:spcBef>
                <a:spcPts val="600"/>
              </a:spcBef>
              <a:buFont typeface="Arial"/>
              <a:buChar char="•"/>
            </a:pPr>
            <a:r>
              <a:rPr lang="en-AU" sz="1200" dirty="0" smtClean="0">
                <a:latin typeface="Helvetica" charset="0"/>
                <a:ea typeface="Helvetica" charset="0"/>
                <a:cs typeface="Helvetica" charset="0"/>
              </a:rPr>
              <a:t>In </a:t>
            </a:r>
            <a:r>
              <a:rPr lang="en-AU" sz="1200" dirty="0">
                <a:latin typeface="Helvetica" charset="0"/>
                <a:ea typeface="Helvetica" charset="0"/>
                <a:cs typeface="Helvetica" charset="0"/>
              </a:rPr>
              <a:t>remote locations with sole providers choice will be a function of how a service is delivered rather than which agency delivers </a:t>
            </a:r>
            <a:r>
              <a:rPr lang="en-AU" sz="1200" dirty="0" smtClean="0">
                <a:latin typeface="Helvetica" charset="0"/>
                <a:ea typeface="Helvetica" charset="0"/>
                <a:cs typeface="Helvetica" charset="0"/>
              </a:rPr>
              <a:t>it.</a:t>
            </a:r>
            <a:endParaRPr lang="en-GB" sz="1200" dirty="0" smtClean="0">
              <a:latin typeface="Helvetica" charset="0"/>
              <a:ea typeface="Helvetica" charset="0"/>
              <a:cs typeface="Helvetica" charset="0"/>
            </a:endParaRPr>
          </a:p>
          <a:p>
            <a:pPr marL="269875" lvl="0" indent="-269875">
              <a:spcBef>
                <a:spcPts val="600"/>
              </a:spcBef>
              <a:buFont typeface="Arial"/>
              <a:buChar char="•"/>
            </a:pPr>
            <a:r>
              <a:rPr lang="en-AU" sz="1200" dirty="0" smtClean="0">
                <a:latin typeface="Helvetica" charset="0"/>
                <a:ea typeface="Helvetica" charset="0"/>
                <a:cs typeface="Helvetica" charset="0"/>
              </a:rPr>
              <a:t>Assist Indigenous practitioners and entrepreneurs </a:t>
            </a:r>
            <a:r>
              <a:rPr lang="en-AU" sz="1200" dirty="0">
                <a:latin typeface="Helvetica" charset="0"/>
                <a:ea typeface="Helvetica" charset="0"/>
                <a:cs typeface="Helvetica" charset="0"/>
              </a:rPr>
              <a:t>to register as a provider</a:t>
            </a:r>
            <a:r>
              <a:rPr lang="en-AU" sz="1200" dirty="0" smtClean="0">
                <a:latin typeface="Helvetica" charset="0"/>
                <a:ea typeface="Helvetica" charset="0"/>
                <a:cs typeface="Helvetica" charset="0"/>
              </a:rPr>
              <a:t>.</a:t>
            </a:r>
            <a:endParaRPr lang="en-GB" sz="1200" dirty="0">
              <a:latin typeface="Helvetica" charset="0"/>
              <a:ea typeface="Helvetica" charset="0"/>
              <a:cs typeface="Helvetica" charset="0"/>
            </a:endParaRPr>
          </a:p>
        </p:txBody>
      </p:sp>
    </p:spTree>
    <p:extLst>
      <p:ext uri="{BB962C8B-B14F-4D97-AF65-F5344CB8AC3E}">
        <p14:creationId xmlns:p14="http://schemas.microsoft.com/office/powerpoint/2010/main" val="170353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12</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Appendix A: Workshop participants</a:t>
            </a:r>
            <a:endParaRPr lang="en-US" sz="2000" spc="-100" dirty="0">
              <a:solidFill>
                <a:srgbClr val="009999"/>
              </a:solidFill>
              <a:latin typeface="Helvetica"/>
              <a:cs typeface="Helvetica"/>
            </a:endParaRPr>
          </a:p>
        </p:txBody>
      </p:sp>
      <p:graphicFrame>
        <p:nvGraphicFramePr>
          <p:cNvPr id="12" name="Table 11" title="Appendix A"/>
          <p:cNvGraphicFramePr>
            <a:graphicFrameLocks noGrp="1"/>
          </p:cNvGraphicFramePr>
          <p:nvPr>
            <p:extLst>
              <p:ext uri="{D42A27DB-BD31-4B8C-83A1-F6EECF244321}">
                <p14:modId xmlns:p14="http://schemas.microsoft.com/office/powerpoint/2010/main" val="3879245984"/>
              </p:ext>
            </p:extLst>
          </p:nvPr>
        </p:nvGraphicFramePr>
        <p:xfrm>
          <a:off x="495298" y="926603"/>
          <a:ext cx="8191500" cy="5191760"/>
        </p:xfrm>
        <a:graphic>
          <a:graphicData uri="http://schemas.openxmlformats.org/drawingml/2006/table">
            <a:tbl>
              <a:tblPr firstRow="1" bandRow="1">
                <a:tableStyleId>{F2DE63D5-997A-4646-A377-4702673A728D}</a:tableStyleId>
              </a:tblPr>
              <a:tblGrid>
                <a:gridCol w="3507407">
                  <a:extLst>
                    <a:ext uri="{9D8B030D-6E8A-4147-A177-3AD203B41FA5}">
                      <a16:colId xmlns:a16="http://schemas.microsoft.com/office/drawing/2014/main" val="20000"/>
                    </a:ext>
                  </a:extLst>
                </a:gridCol>
                <a:gridCol w="1565160">
                  <a:extLst>
                    <a:ext uri="{9D8B030D-6E8A-4147-A177-3AD203B41FA5}">
                      <a16:colId xmlns:a16="http://schemas.microsoft.com/office/drawing/2014/main" val="20001"/>
                    </a:ext>
                  </a:extLst>
                </a:gridCol>
                <a:gridCol w="3118933">
                  <a:extLst>
                    <a:ext uri="{9D8B030D-6E8A-4147-A177-3AD203B41FA5}">
                      <a16:colId xmlns:a16="http://schemas.microsoft.com/office/drawing/2014/main" val="20002"/>
                    </a:ext>
                  </a:extLst>
                </a:gridCol>
              </a:tblGrid>
              <a:tr h="370840">
                <a:tc>
                  <a:txBody>
                    <a:bodyPr/>
                    <a:lstStyle/>
                    <a:p>
                      <a:r>
                        <a:rPr lang="en-US" sz="1200" dirty="0" err="1" smtClean="0">
                          <a:latin typeface="Helvetica"/>
                          <a:cs typeface="Helvetica"/>
                        </a:rPr>
                        <a:t>Organisation</a:t>
                      </a:r>
                      <a:endParaRPr lang="en-US" sz="1200" dirty="0">
                        <a:latin typeface="Helvetica"/>
                        <a:cs typeface="Helvetica"/>
                      </a:endParaRPr>
                    </a:p>
                  </a:txBody>
                  <a:tcPr/>
                </a:tc>
                <a:tc>
                  <a:txBody>
                    <a:bodyPr/>
                    <a:lstStyle/>
                    <a:p>
                      <a:r>
                        <a:rPr lang="en-US" sz="1200" dirty="0" smtClean="0">
                          <a:latin typeface="Helvetica"/>
                          <a:cs typeface="Helvetica"/>
                        </a:rPr>
                        <a:t>Name</a:t>
                      </a:r>
                      <a:endParaRPr lang="en-US" sz="1200" dirty="0">
                        <a:latin typeface="Helvetica"/>
                        <a:cs typeface="Helvetica"/>
                      </a:endParaRPr>
                    </a:p>
                  </a:txBody>
                  <a:tcPr/>
                </a:tc>
                <a:tc>
                  <a:txBody>
                    <a:bodyPr/>
                    <a:lstStyle/>
                    <a:p>
                      <a:r>
                        <a:rPr lang="en-US" sz="1200" dirty="0" smtClean="0">
                          <a:latin typeface="Helvetica"/>
                          <a:cs typeface="Helvetica"/>
                        </a:rPr>
                        <a:t>Position</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spcAft>
                          <a:spcPts val="0"/>
                        </a:spcAft>
                      </a:pPr>
                      <a:r>
                        <a:rPr lang="en-AU" sz="1100">
                          <a:effectLst/>
                          <a:latin typeface="Calibri"/>
                          <a:ea typeface="Calibri"/>
                          <a:cs typeface="Times New Roman"/>
                        </a:rPr>
                        <a:t>IAC</a:t>
                      </a:r>
                    </a:p>
                  </a:txBody>
                  <a:tcPr marL="68580" marR="68580" marT="0" marB="0"/>
                </a:tc>
                <a:tc>
                  <a:txBody>
                    <a:bodyPr/>
                    <a:lstStyle/>
                    <a:p>
                      <a:pPr>
                        <a:spcAft>
                          <a:spcPts val="0"/>
                        </a:spcAft>
                      </a:pPr>
                      <a:r>
                        <a:rPr lang="en-AU" sz="1100" dirty="0">
                          <a:effectLst/>
                          <a:latin typeface="Calibri"/>
                          <a:ea typeface="Calibri"/>
                          <a:cs typeface="Times New Roman"/>
                        </a:rPr>
                        <a:t>Andrea Mason</a:t>
                      </a:r>
                    </a:p>
                    <a:p>
                      <a:pPr>
                        <a:spcAft>
                          <a:spcPts val="0"/>
                        </a:spcAft>
                      </a:pPr>
                      <a:r>
                        <a:rPr lang="en-AU" sz="1100" dirty="0">
                          <a:effectLst/>
                          <a:latin typeface="Calibri"/>
                          <a:ea typeface="Calibri"/>
                          <a:cs typeface="Times New Roman"/>
                        </a:rPr>
                        <a:t> </a:t>
                      </a:r>
                    </a:p>
                  </a:txBody>
                  <a:tcPr marL="68580" marR="68580" marT="0" marB="0" anchor="ctr"/>
                </a:tc>
                <a:tc>
                  <a:txBody>
                    <a:bodyPr/>
                    <a:lstStyle/>
                    <a:p>
                      <a:pPr>
                        <a:spcAft>
                          <a:spcPts val="0"/>
                        </a:spcAft>
                      </a:pPr>
                      <a:r>
                        <a:rPr lang="en-AU" sz="1100" dirty="0">
                          <a:effectLst/>
                          <a:latin typeface="Calibri"/>
                          <a:ea typeface="Calibri"/>
                          <a:cs typeface="Times New Roman"/>
                        </a:rPr>
                        <a:t>Co-Chair</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en-AU" sz="1100" dirty="0" smtClean="0">
                          <a:effectLst/>
                          <a:latin typeface="Calibri"/>
                          <a:ea typeface="Calibri"/>
                          <a:cs typeface="Times New Roman"/>
                        </a:rPr>
                        <a:t>First </a:t>
                      </a:r>
                      <a:r>
                        <a:rPr lang="en-AU" sz="1100" dirty="0">
                          <a:effectLst/>
                          <a:latin typeface="Calibri"/>
                          <a:ea typeface="Calibri"/>
                          <a:cs typeface="Times New Roman"/>
                        </a:rPr>
                        <a:t>Peoples Disability Network (FPDN</a:t>
                      </a:r>
                      <a:r>
                        <a:rPr lang="en-AU" sz="1100" dirty="0" smtClean="0">
                          <a:effectLst/>
                          <a:latin typeface="Calibri"/>
                          <a:ea typeface="Calibri"/>
                          <a:cs typeface="Times New Roman"/>
                        </a:rPr>
                        <a:t>)</a:t>
                      </a:r>
                      <a:endParaRPr lang="en-AU" sz="1100" dirty="0">
                        <a:effectLst/>
                        <a:latin typeface="Calibri"/>
                        <a:ea typeface="Calibri"/>
                        <a:cs typeface="Times New Roman"/>
                      </a:endParaRPr>
                    </a:p>
                    <a:p>
                      <a:pPr>
                        <a:spcAft>
                          <a:spcPts val="0"/>
                        </a:spcAft>
                      </a:pPr>
                      <a:r>
                        <a:rPr lang="en-AU" sz="1100" dirty="0">
                          <a:effectLst/>
                          <a:latin typeface="Calibri"/>
                          <a:ea typeface="Calibri"/>
                          <a:cs typeface="Times New Roman"/>
                        </a:rPr>
                        <a:t> </a:t>
                      </a:r>
                    </a:p>
                  </a:txBody>
                  <a:tcPr marL="68580" marR="68580" marT="0" marB="0"/>
                </a:tc>
                <a:tc>
                  <a:txBody>
                    <a:bodyPr/>
                    <a:lstStyle/>
                    <a:p>
                      <a:pPr>
                        <a:spcAft>
                          <a:spcPts val="0"/>
                        </a:spcAft>
                      </a:pPr>
                      <a:r>
                        <a:rPr lang="en-AU" sz="1100">
                          <a:effectLst/>
                          <a:latin typeface="Calibri"/>
                          <a:ea typeface="Calibri"/>
                          <a:cs typeface="Times New Roman"/>
                        </a:rPr>
                        <a:t>Ms Gayle Rankine</a:t>
                      </a:r>
                    </a:p>
                  </a:txBody>
                  <a:tcPr marL="68580" marR="68580" marT="0" marB="0"/>
                </a:tc>
                <a:tc>
                  <a:txBody>
                    <a:bodyPr/>
                    <a:lstStyle/>
                    <a:p>
                      <a:pPr>
                        <a:spcAft>
                          <a:spcPts val="0"/>
                        </a:spcAft>
                      </a:pPr>
                      <a:r>
                        <a:rPr lang="en-AU" sz="1100">
                          <a:effectLst/>
                          <a:latin typeface="Calibri"/>
                          <a:ea typeface="Calibri"/>
                          <a:cs typeface="Times New Roman"/>
                        </a:rPr>
                        <a:t>Chair</a:t>
                      </a: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en-AU" sz="1100" smtClean="0">
                          <a:effectLst/>
                          <a:latin typeface="Calibri"/>
                          <a:ea typeface="Calibri"/>
                          <a:cs typeface="Times New Roman"/>
                        </a:rPr>
                        <a:t>First Peoples Disability Network (FPDN)</a:t>
                      </a:r>
                      <a:endParaRPr lang="en-AU" sz="1100" dirty="0">
                        <a:effectLst/>
                        <a:latin typeface="Calibri"/>
                        <a:ea typeface="Calibri"/>
                        <a:cs typeface="Times New Roman"/>
                      </a:endParaRPr>
                    </a:p>
                  </a:txBody>
                  <a:tcPr/>
                </a:tc>
                <a:tc>
                  <a:txBody>
                    <a:bodyPr/>
                    <a:lstStyle/>
                    <a:p>
                      <a:pPr>
                        <a:spcAft>
                          <a:spcPts val="0"/>
                        </a:spcAft>
                      </a:pPr>
                      <a:r>
                        <a:rPr lang="en-AU" sz="1100">
                          <a:effectLst/>
                          <a:latin typeface="Calibri"/>
                          <a:ea typeface="Calibri"/>
                          <a:cs typeface="Times New Roman"/>
                        </a:rPr>
                        <a:t>Mr Damian Griffis</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en-AU" sz="1100" smtClean="0">
                          <a:effectLst/>
                          <a:latin typeface="Calibri"/>
                          <a:ea typeface="Calibri"/>
                          <a:cs typeface="Times New Roman"/>
                        </a:rPr>
                        <a:t>First Peoples Disability Network (FPDN)</a:t>
                      </a:r>
                      <a:endParaRPr lang="en-AU" sz="1100" dirty="0">
                        <a:effectLst/>
                        <a:latin typeface="Calibri"/>
                        <a:ea typeface="Calibri"/>
                        <a:cs typeface="Times New Roman"/>
                      </a:endParaRPr>
                    </a:p>
                  </a:txBody>
                  <a:tcPr/>
                </a:tc>
                <a:tc>
                  <a:txBody>
                    <a:bodyPr/>
                    <a:lstStyle/>
                    <a:p>
                      <a:pPr>
                        <a:spcAft>
                          <a:spcPts val="0"/>
                        </a:spcAft>
                      </a:pPr>
                      <a:r>
                        <a:rPr lang="en-AU" sz="1100">
                          <a:effectLst/>
                          <a:latin typeface="Calibri"/>
                          <a:ea typeface="Calibri"/>
                          <a:cs typeface="Times New Roman"/>
                        </a:rPr>
                        <a:t>Mr Paul Calcott</a:t>
                      </a:r>
                    </a:p>
                    <a:p>
                      <a:pPr>
                        <a:spcAft>
                          <a:spcPts val="0"/>
                        </a:spcAft>
                      </a:pPr>
                      <a:r>
                        <a:rPr lang="en-AU" sz="1100">
                          <a:effectLst/>
                          <a:latin typeface="Calibri"/>
                          <a:ea typeface="Calibri"/>
                          <a:cs typeface="Times New Roman"/>
                        </a:rPr>
                        <a:t> </a:t>
                      </a:r>
                    </a:p>
                  </a:txBody>
                  <a:tcPr marL="68580" marR="68580" marT="0" marB="0"/>
                </a:tc>
                <a:tc>
                  <a:txBody>
                    <a:bodyPr/>
                    <a:lstStyle/>
                    <a:p>
                      <a:pPr>
                        <a:spcAft>
                          <a:spcPts val="0"/>
                        </a:spcAft>
                      </a:pPr>
                      <a:r>
                        <a:rPr lang="en-AU" sz="1100">
                          <a:effectLst/>
                          <a:latin typeface="Calibri"/>
                          <a:ea typeface="Calibri"/>
                          <a:cs typeface="Times New Roman"/>
                        </a:rPr>
                        <a:t>National Operations Manager </a:t>
                      </a:r>
                    </a:p>
                  </a:txBody>
                  <a:tcPr marL="68580" marR="68580" marT="0" marB="0"/>
                </a:tc>
                <a:extLst>
                  <a:ext uri="{0D108BD9-81ED-4DB2-BD59-A6C34878D82A}">
                    <a16:rowId xmlns:a16="http://schemas.microsoft.com/office/drawing/2014/main" val="10004"/>
                  </a:ext>
                </a:extLst>
              </a:tr>
              <a:tr h="370840">
                <a:tc>
                  <a:txBody>
                    <a:bodyPr/>
                    <a:lstStyle/>
                    <a:p>
                      <a:pPr>
                        <a:spcAft>
                          <a:spcPts val="0"/>
                        </a:spcAft>
                      </a:pPr>
                      <a:r>
                        <a:rPr lang="en-AU" sz="1100" dirty="0" smtClean="0">
                          <a:effectLst/>
                          <a:latin typeface="Calibri"/>
                          <a:ea typeface="Calibri"/>
                          <a:cs typeface="Times New Roman"/>
                        </a:rPr>
                        <a:t>First Peoples Disability Network (FPDN)</a:t>
                      </a:r>
                      <a:endParaRPr lang="en-AU" sz="1100" dirty="0">
                        <a:effectLst/>
                        <a:latin typeface="Calibri"/>
                        <a:ea typeface="Calibri"/>
                        <a:cs typeface="Times New Roman"/>
                      </a:endParaRPr>
                    </a:p>
                  </a:txBody>
                  <a:tcPr/>
                </a:tc>
                <a:tc>
                  <a:txBody>
                    <a:bodyPr/>
                    <a:lstStyle/>
                    <a:p>
                      <a:pPr>
                        <a:spcAft>
                          <a:spcPts val="0"/>
                        </a:spcAft>
                      </a:pPr>
                      <a:r>
                        <a:rPr lang="en-AU" sz="1100">
                          <a:effectLst/>
                          <a:latin typeface="Calibri"/>
                          <a:ea typeface="Calibri"/>
                          <a:cs typeface="Times New Roman"/>
                        </a:rPr>
                        <a:t>Mr Scott Avery</a:t>
                      </a:r>
                    </a:p>
                    <a:p>
                      <a:pPr>
                        <a:spcAft>
                          <a:spcPts val="0"/>
                        </a:spcAft>
                      </a:pPr>
                      <a:r>
                        <a:rPr lang="en-AU" sz="1100">
                          <a:effectLst/>
                          <a:latin typeface="Calibri"/>
                          <a:ea typeface="Calibri"/>
                          <a:cs typeface="Times New Roman"/>
                        </a:rPr>
                        <a:t> </a:t>
                      </a:r>
                    </a:p>
                  </a:txBody>
                  <a:tcPr marL="68580" marR="68580" marT="0" marB="0"/>
                </a:tc>
                <a:tc>
                  <a:txBody>
                    <a:bodyPr/>
                    <a:lstStyle/>
                    <a:p>
                      <a:pPr>
                        <a:spcAft>
                          <a:spcPts val="0"/>
                        </a:spcAft>
                      </a:pPr>
                      <a:r>
                        <a:rPr lang="en-AU" sz="1100">
                          <a:effectLst/>
                          <a:latin typeface="Calibri"/>
                          <a:ea typeface="Calibri"/>
                          <a:cs typeface="Times New Roman"/>
                        </a:rPr>
                        <a:t>Policy and Research Director</a:t>
                      </a:r>
                    </a:p>
                  </a:txBody>
                  <a:tcPr marL="68580" marR="68580" marT="0" marB="0"/>
                </a:tc>
                <a:extLst>
                  <a:ext uri="{0D108BD9-81ED-4DB2-BD59-A6C34878D82A}">
                    <a16:rowId xmlns:a16="http://schemas.microsoft.com/office/drawing/2014/main" val="10005"/>
                  </a:ext>
                </a:extLst>
              </a:tr>
              <a:tr h="370840">
                <a:tc>
                  <a:txBody>
                    <a:bodyPr/>
                    <a:lstStyle/>
                    <a:p>
                      <a:pPr>
                        <a:spcAft>
                          <a:spcPts val="0"/>
                        </a:spcAft>
                      </a:pPr>
                      <a:r>
                        <a:rPr lang="en-AU" sz="1100">
                          <a:effectLst/>
                          <a:latin typeface="Calibri"/>
                          <a:ea typeface="Calibri"/>
                          <a:cs typeface="Times New Roman"/>
                        </a:rPr>
                        <a:t>National Disability Services (NDS)</a:t>
                      </a:r>
                    </a:p>
                  </a:txBody>
                  <a:tcPr marL="68580" marR="68580" marT="0" marB="0"/>
                </a:tc>
                <a:tc>
                  <a:txBody>
                    <a:bodyPr/>
                    <a:lstStyle/>
                    <a:p>
                      <a:pPr>
                        <a:spcAft>
                          <a:spcPts val="0"/>
                        </a:spcAft>
                      </a:pPr>
                      <a:r>
                        <a:rPr lang="en-AU" sz="1100">
                          <a:effectLst/>
                          <a:latin typeface="Calibri"/>
                          <a:ea typeface="Calibri"/>
                          <a:cs typeface="Times New Roman"/>
                        </a:rPr>
                        <a:t>Mr Ken Baker</a:t>
                      </a:r>
                    </a:p>
                  </a:txBody>
                  <a:tcPr marL="68580" marR="68580" marT="0" marB="0"/>
                </a:tc>
                <a:tc>
                  <a:txBody>
                    <a:bodyPr/>
                    <a:lstStyle/>
                    <a:p>
                      <a:pPr>
                        <a:spcAft>
                          <a:spcPts val="0"/>
                        </a:spcAft>
                      </a:pPr>
                      <a:r>
                        <a:rPr lang="en-AU" sz="1100">
                          <a:effectLst/>
                          <a:latin typeface="Calibri"/>
                          <a:ea typeface="Calibri"/>
                          <a:cs typeface="Times New Roman"/>
                        </a:rPr>
                        <a:t>Chief Executive</a:t>
                      </a:r>
                    </a:p>
                  </a:txBody>
                  <a:tcPr marL="68580" marR="68580" marT="0" marB="0"/>
                </a:tc>
                <a:extLst>
                  <a:ext uri="{0D108BD9-81ED-4DB2-BD59-A6C34878D82A}">
                    <a16:rowId xmlns:a16="http://schemas.microsoft.com/office/drawing/2014/main" val="10006"/>
                  </a:ext>
                </a:extLst>
              </a:tr>
              <a:tr h="370840">
                <a:tc>
                  <a:txBody>
                    <a:bodyPr/>
                    <a:lstStyle/>
                    <a:p>
                      <a:pPr>
                        <a:spcAft>
                          <a:spcPts val="0"/>
                        </a:spcAft>
                      </a:pPr>
                      <a:r>
                        <a:rPr lang="en-AU" sz="1100">
                          <a:effectLst/>
                          <a:latin typeface="Calibri"/>
                          <a:ea typeface="Calibri"/>
                          <a:cs typeface="Times New Roman"/>
                        </a:rPr>
                        <a:t>Indigenous Business Australia</a:t>
                      </a:r>
                    </a:p>
                  </a:txBody>
                  <a:tcPr marL="68580" marR="68580" marT="0" marB="0"/>
                </a:tc>
                <a:tc>
                  <a:txBody>
                    <a:bodyPr/>
                    <a:lstStyle/>
                    <a:p>
                      <a:pPr>
                        <a:spcAft>
                          <a:spcPts val="0"/>
                        </a:spcAft>
                      </a:pPr>
                      <a:r>
                        <a:rPr lang="en-AU" sz="1100">
                          <a:effectLst/>
                          <a:latin typeface="Calibri"/>
                          <a:ea typeface="Calibri"/>
                          <a:cs typeface="Times New Roman"/>
                        </a:rPr>
                        <a:t>Mr Wally Tallis</a:t>
                      </a:r>
                    </a:p>
                  </a:txBody>
                  <a:tcPr marL="68580" marR="68580" marT="0" marB="0"/>
                </a:tc>
                <a:tc>
                  <a:txBody>
                    <a:bodyPr/>
                    <a:lstStyle/>
                    <a:p>
                      <a:pPr>
                        <a:spcAft>
                          <a:spcPts val="0"/>
                        </a:spcAft>
                      </a:pPr>
                      <a:r>
                        <a:rPr lang="en-AU" sz="1100">
                          <a:effectLst/>
                          <a:latin typeface="Calibri"/>
                          <a:ea typeface="Calibri"/>
                          <a:cs typeface="Times New Roman"/>
                        </a:rPr>
                        <a:t>Acting CEO</a:t>
                      </a:r>
                    </a:p>
                  </a:txBody>
                  <a:tcPr marL="68580" marR="68580" marT="0" marB="0"/>
                </a:tc>
                <a:extLst>
                  <a:ext uri="{0D108BD9-81ED-4DB2-BD59-A6C34878D82A}">
                    <a16:rowId xmlns:a16="http://schemas.microsoft.com/office/drawing/2014/main" val="10007"/>
                  </a:ext>
                </a:extLst>
              </a:tr>
              <a:tr h="370840">
                <a:tc>
                  <a:txBody>
                    <a:bodyPr/>
                    <a:lstStyle/>
                    <a:p>
                      <a:pPr>
                        <a:spcAft>
                          <a:spcPts val="0"/>
                        </a:spcAft>
                      </a:pPr>
                      <a:r>
                        <a:rPr lang="en-AU" sz="1100">
                          <a:effectLst/>
                          <a:latin typeface="Calibri"/>
                          <a:ea typeface="Calibri"/>
                          <a:cs typeface="Times New Roman"/>
                        </a:rPr>
                        <a:t>National Disability Insurance Agency (NDIA)</a:t>
                      </a:r>
                    </a:p>
                  </a:txBody>
                  <a:tcPr marL="68580" marR="68580" marT="0" marB="0"/>
                </a:tc>
                <a:tc>
                  <a:txBody>
                    <a:bodyPr/>
                    <a:lstStyle/>
                    <a:p>
                      <a:pPr>
                        <a:spcAft>
                          <a:spcPts val="0"/>
                        </a:spcAft>
                      </a:pPr>
                      <a:r>
                        <a:rPr lang="en-AU" sz="1100">
                          <a:effectLst/>
                          <a:latin typeface="Calibri"/>
                          <a:ea typeface="Calibri"/>
                          <a:cs typeface="Times New Roman"/>
                        </a:rPr>
                        <a:t>Ms Stephanie Gunn</a:t>
                      </a:r>
                    </a:p>
                  </a:txBody>
                  <a:tcPr marL="68580" marR="68580" marT="0" marB="0"/>
                </a:tc>
                <a:tc>
                  <a:txBody>
                    <a:bodyPr/>
                    <a:lstStyle/>
                    <a:p>
                      <a:pPr>
                        <a:spcAft>
                          <a:spcPts val="0"/>
                        </a:spcAft>
                      </a:pPr>
                      <a:r>
                        <a:rPr lang="en-AU" sz="1100">
                          <a:effectLst/>
                          <a:latin typeface="Calibri"/>
                          <a:ea typeface="Calibri"/>
                          <a:cs typeface="Times New Roman"/>
                        </a:rPr>
                        <a:t>Deputy Chief Executive Officer – Participants &amp; Planning</a:t>
                      </a:r>
                    </a:p>
                  </a:txBody>
                  <a:tcPr marL="68580" marR="68580" marT="0" marB="0"/>
                </a:tc>
                <a:extLst>
                  <a:ext uri="{0D108BD9-81ED-4DB2-BD59-A6C34878D82A}">
                    <a16:rowId xmlns:a16="http://schemas.microsoft.com/office/drawing/2014/main" val="10008"/>
                  </a:ext>
                </a:extLst>
              </a:tr>
              <a:tr h="370840">
                <a:tc>
                  <a:txBody>
                    <a:bodyPr/>
                    <a:lstStyle/>
                    <a:p>
                      <a:pPr>
                        <a:spcAft>
                          <a:spcPts val="0"/>
                        </a:spcAft>
                      </a:pPr>
                      <a:r>
                        <a:rPr lang="en-AU" sz="1100">
                          <a:effectLst/>
                          <a:latin typeface="Calibri"/>
                          <a:ea typeface="Calibri"/>
                          <a:cs typeface="Times New Roman"/>
                        </a:rPr>
                        <a:t>Supply Nation</a:t>
                      </a:r>
                    </a:p>
                  </a:txBody>
                  <a:tcPr marL="68580" marR="68580" marT="0" marB="0"/>
                </a:tc>
                <a:tc>
                  <a:txBody>
                    <a:bodyPr/>
                    <a:lstStyle/>
                    <a:p>
                      <a:pPr>
                        <a:spcAft>
                          <a:spcPts val="0"/>
                        </a:spcAft>
                      </a:pPr>
                      <a:r>
                        <a:rPr lang="en-AU" sz="1100">
                          <a:effectLst/>
                          <a:latin typeface="Calibri"/>
                          <a:ea typeface="Calibri"/>
                          <a:cs typeface="Times New Roman"/>
                        </a:rPr>
                        <a:t>Ms Laura Berry</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9"/>
                  </a:ext>
                </a:extLst>
              </a:tr>
              <a:tr h="370840">
                <a:tc>
                  <a:txBody>
                    <a:bodyPr/>
                    <a:lstStyle/>
                    <a:p>
                      <a:pPr>
                        <a:spcAft>
                          <a:spcPts val="0"/>
                        </a:spcAft>
                      </a:pPr>
                      <a:r>
                        <a:rPr lang="en-AU" sz="1100" dirty="0" err="1">
                          <a:effectLst/>
                          <a:latin typeface="Calibri"/>
                          <a:ea typeface="Calibri"/>
                          <a:cs typeface="Times New Roman"/>
                        </a:rPr>
                        <a:t>Miwatj</a:t>
                      </a:r>
                      <a:r>
                        <a:rPr lang="en-AU" sz="1100" dirty="0">
                          <a:effectLst/>
                          <a:latin typeface="Calibri"/>
                          <a:ea typeface="Calibri"/>
                          <a:cs typeface="Times New Roman"/>
                        </a:rPr>
                        <a:t> Health Aboriginal Corporation</a:t>
                      </a:r>
                    </a:p>
                  </a:txBody>
                  <a:tcPr marL="68580" marR="68580" marT="0" marB="0"/>
                </a:tc>
                <a:tc>
                  <a:txBody>
                    <a:bodyPr/>
                    <a:lstStyle/>
                    <a:p>
                      <a:pPr>
                        <a:spcAft>
                          <a:spcPts val="0"/>
                        </a:spcAft>
                      </a:pPr>
                      <a:r>
                        <a:rPr lang="en-AU" sz="1100">
                          <a:effectLst/>
                          <a:latin typeface="Calibri"/>
                          <a:ea typeface="Calibri"/>
                          <a:cs typeface="Times New Roman"/>
                        </a:rPr>
                        <a:t>Ms Eddie Mulholland</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10"/>
                  </a:ext>
                </a:extLst>
              </a:tr>
              <a:tr h="370840">
                <a:tc>
                  <a:txBody>
                    <a:bodyPr/>
                    <a:lstStyle/>
                    <a:p>
                      <a:pPr>
                        <a:spcAft>
                          <a:spcPts val="0"/>
                        </a:spcAft>
                      </a:pPr>
                      <a:r>
                        <a:rPr lang="en-AU" sz="1100" dirty="0">
                          <a:effectLst/>
                          <a:latin typeface="Calibri"/>
                          <a:ea typeface="Calibri"/>
                          <a:cs typeface="Times New Roman"/>
                        </a:rPr>
                        <a:t>The Arnhem Land Progress Aboriginal Corporation (ALPA)/Island &amp; Cape (Qld)</a:t>
                      </a:r>
                    </a:p>
                  </a:txBody>
                  <a:tcPr marL="68580" marR="68580" marT="0" marB="0"/>
                </a:tc>
                <a:tc>
                  <a:txBody>
                    <a:bodyPr/>
                    <a:lstStyle/>
                    <a:p>
                      <a:pPr>
                        <a:spcAft>
                          <a:spcPts val="0"/>
                        </a:spcAft>
                      </a:pPr>
                      <a:r>
                        <a:rPr lang="en-AU" sz="1100">
                          <a:effectLst/>
                          <a:latin typeface="Calibri"/>
                          <a:ea typeface="Calibri"/>
                          <a:cs typeface="Times New Roman"/>
                        </a:rPr>
                        <a:t>Mr Liam Flanagan</a:t>
                      </a:r>
                    </a:p>
                  </a:txBody>
                  <a:tcPr marL="68580" marR="68580" marT="0" marB="0"/>
                </a:tc>
                <a:tc>
                  <a:txBody>
                    <a:bodyPr/>
                    <a:lstStyle/>
                    <a:p>
                      <a:pPr>
                        <a:spcAft>
                          <a:spcPts val="0"/>
                        </a:spcAft>
                      </a:pPr>
                      <a:r>
                        <a:rPr lang="en-AU" sz="1100" dirty="0">
                          <a:effectLst/>
                          <a:latin typeface="Calibri"/>
                          <a:ea typeface="Calibri"/>
                          <a:cs typeface="Times New Roman"/>
                        </a:rPr>
                        <a:t>General Manager, Community Services division</a:t>
                      </a:r>
                    </a:p>
                  </a:txBody>
                  <a:tcPr marL="68580" marR="68580" marT="0" marB="0"/>
                </a:tc>
                <a:extLst>
                  <a:ext uri="{0D108BD9-81ED-4DB2-BD59-A6C34878D82A}">
                    <a16:rowId xmlns:a16="http://schemas.microsoft.com/office/drawing/2014/main" val="10011"/>
                  </a:ext>
                </a:extLst>
              </a:tr>
              <a:tr h="370840">
                <a:tc>
                  <a:txBody>
                    <a:bodyPr/>
                    <a:lstStyle/>
                    <a:p>
                      <a:pPr>
                        <a:spcAft>
                          <a:spcPts val="0"/>
                        </a:spcAft>
                      </a:pPr>
                      <a:r>
                        <a:rPr lang="en-AU" sz="1100" dirty="0" smtClean="0">
                          <a:effectLst/>
                          <a:latin typeface="Calibri"/>
                          <a:ea typeface="Calibri"/>
                          <a:cs typeface="Times New Roman"/>
                        </a:rPr>
                        <a:t>National</a:t>
                      </a:r>
                      <a:r>
                        <a:rPr lang="en-AU" sz="1100" baseline="0" dirty="0" smtClean="0">
                          <a:effectLst/>
                          <a:latin typeface="Calibri"/>
                          <a:ea typeface="Calibri"/>
                          <a:cs typeface="Times New Roman"/>
                        </a:rPr>
                        <a:t> Congress of Australia’s First Peoples</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dirty="0" smtClean="0">
                          <a:effectLst/>
                          <a:latin typeface="Calibri"/>
                          <a:ea typeface="Calibri"/>
                          <a:cs typeface="Times New Roman"/>
                        </a:rPr>
                        <a:t>Ms Jackie</a:t>
                      </a:r>
                      <a:r>
                        <a:rPr lang="en-AU" sz="1100" baseline="0" dirty="0" smtClean="0">
                          <a:effectLst/>
                          <a:latin typeface="Calibri"/>
                          <a:ea typeface="Calibri"/>
                          <a:cs typeface="Times New Roman"/>
                        </a:rPr>
                        <a:t> Huggins</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dirty="0" smtClean="0">
                          <a:effectLst/>
                          <a:latin typeface="Calibri"/>
                          <a:ea typeface="Calibri"/>
                          <a:cs typeface="Times New Roman"/>
                        </a:rPr>
                        <a:t>Co-Chair</a:t>
                      </a: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Calibri"/>
                          <a:cs typeface="Times New Roman"/>
                        </a:rPr>
                        <a:t>National</a:t>
                      </a:r>
                      <a:r>
                        <a:rPr lang="en-AU" sz="1100" baseline="0" dirty="0" smtClean="0">
                          <a:effectLst/>
                          <a:latin typeface="+mn-lt"/>
                          <a:ea typeface="Calibri"/>
                          <a:cs typeface="Times New Roman"/>
                        </a:rPr>
                        <a:t> Congress of Australia’s First Peoples</a:t>
                      </a:r>
                      <a:endParaRPr lang="en-AU" sz="1100" dirty="0" smtClean="0">
                        <a:effectLst/>
                        <a:latin typeface="+mn-lt"/>
                        <a:ea typeface="Calibri"/>
                        <a:cs typeface="Times New Roman"/>
                      </a:endParaRPr>
                    </a:p>
                  </a:txBody>
                  <a:tcPr marL="68580" marR="68580" marT="0" marB="0"/>
                </a:tc>
                <a:tc>
                  <a:txBody>
                    <a:bodyPr/>
                    <a:lstStyle/>
                    <a:p>
                      <a:pPr>
                        <a:spcAft>
                          <a:spcPts val="0"/>
                        </a:spcAft>
                      </a:pPr>
                      <a:r>
                        <a:rPr lang="en-AU" sz="1100" dirty="0" smtClean="0">
                          <a:effectLst/>
                          <a:latin typeface="Calibri"/>
                          <a:ea typeface="Calibri"/>
                          <a:cs typeface="Times New Roman"/>
                        </a:rPr>
                        <a:t>Mr Gary</a:t>
                      </a:r>
                      <a:r>
                        <a:rPr lang="en-AU" sz="1100" baseline="0" dirty="0" smtClean="0">
                          <a:effectLst/>
                          <a:latin typeface="Calibri"/>
                          <a:ea typeface="Calibri"/>
                          <a:cs typeface="Times New Roman"/>
                        </a:rPr>
                        <a:t> Oliver</a:t>
                      </a:r>
                      <a:endParaRPr lang="en-AU" sz="1100" dirty="0">
                        <a:effectLst/>
                        <a:latin typeface="Calibri"/>
                        <a:ea typeface="Calibri"/>
                        <a:cs typeface="Times New Roman"/>
                      </a:endParaRPr>
                    </a:p>
                  </a:txBody>
                  <a:tcPr marL="68580" marR="68580" marT="0" marB="0"/>
                </a:tc>
                <a:tc>
                  <a:txBody>
                    <a:bodyPr/>
                    <a:lstStyle/>
                    <a:p>
                      <a:pPr>
                        <a:spcAft>
                          <a:spcPts val="0"/>
                        </a:spcAft>
                      </a:pP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621667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13</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Appendix A: Workshop participants</a:t>
            </a:r>
            <a:endParaRPr lang="en-US" sz="2000" spc="-100" dirty="0">
              <a:solidFill>
                <a:srgbClr val="009999"/>
              </a:solidFill>
              <a:latin typeface="Helvetica"/>
              <a:cs typeface="Helvetica"/>
            </a:endParaRPr>
          </a:p>
        </p:txBody>
      </p:sp>
      <p:graphicFrame>
        <p:nvGraphicFramePr>
          <p:cNvPr id="12" name="Table 11" title="Appendix A: Workshop Participants"/>
          <p:cNvGraphicFramePr>
            <a:graphicFrameLocks noGrp="1"/>
          </p:cNvGraphicFramePr>
          <p:nvPr>
            <p:extLst>
              <p:ext uri="{D42A27DB-BD31-4B8C-83A1-F6EECF244321}">
                <p14:modId xmlns:p14="http://schemas.microsoft.com/office/powerpoint/2010/main" val="1137818689"/>
              </p:ext>
            </p:extLst>
          </p:nvPr>
        </p:nvGraphicFramePr>
        <p:xfrm>
          <a:off x="495298" y="926603"/>
          <a:ext cx="8191500" cy="5191760"/>
        </p:xfrm>
        <a:graphic>
          <a:graphicData uri="http://schemas.openxmlformats.org/drawingml/2006/table">
            <a:tbl>
              <a:tblPr firstRow="1" bandRow="1">
                <a:tableStyleId>{F2DE63D5-997A-4646-A377-4702673A728D}</a:tableStyleId>
              </a:tblPr>
              <a:tblGrid>
                <a:gridCol w="3507407">
                  <a:extLst>
                    <a:ext uri="{9D8B030D-6E8A-4147-A177-3AD203B41FA5}">
                      <a16:colId xmlns:a16="http://schemas.microsoft.com/office/drawing/2014/main" val="20000"/>
                    </a:ext>
                  </a:extLst>
                </a:gridCol>
                <a:gridCol w="1565160">
                  <a:extLst>
                    <a:ext uri="{9D8B030D-6E8A-4147-A177-3AD203B41FA5}">
                      <a16:colId xmlns:a16="http://schemas.microsoft.com/office/drawing/2014/main" val="20001"/>
                    </a:ext>
                  </a:extLst>
                </a:gridCol>
                <a:gridCol w="3118933">
                  <a:extLst>
                    <a:ext uri="{9D8B030D-6E8A-4147-A177-3AD203B41FA5}">
                      <a16:colId xmlns:a16="http://schemas.microsoft.com/office/drawing/2014/main" val="20002"/>
                    </a:ext>
                  </a:extLst>
                </a:gridCol>
              </a:tblGrid>
              <a:tr h="370840">
                <a:tc>
                  <a:txBody>
                    <a:bodyPr/>
                    <a:lstStyle/>
                    <a:p>
                      <a:r>
                        <a:rPr lang="en-US" sz="1200" dirty="0" err="1" smtClean="0">
                          <a:latin typeface="Helvetica"/>
                          <a:cs typeface="Helvetica"/>
                        </a:rPr>
                        <a:t>Organisation</a:t>
                      </a:r>
                      <a:endParaRPr lang="en-US" sz="1200" dirty="0">
                        <a:latin typeface="Helvetica"/>
                        <a:cs typeface="Helvetica"/>
                      </a:endParaRPr>
                    </a:p>
                  </a:txBody>
                  <a:tcPr/>
                </a:tc>
                <a:tc>
                  <a:txBody>
                    <a:bodyPr/>
                    <a:lstStyle/>
                    <a:p>
                      <a:r>
                        <a:rPr lang="en-US" sz="1200" dirty="0" smtClean="0">
                          <a:latin typeface="Helvetica"/>
                          <a:cs typeface="Helvetica"/>
                        </a:rPr>
                        <a:t>Name</a:t>
                      </a:r>
                      <a:endParaRPr lang="en-US" sz="1200" dirty="0">
                        <a:latin typeface="Helvetica"/>
                        <a:cs typeface="Helvetica"/>
                      </a:endParaRPr>
                    </a:p>
                  </a:txBody>
                  <a:tcPr/>
                </a:tc>
                <a:tc>
                  <a:txBody>
                    <a:bodyPr/>
                    <a:lstStyle/>
                    <a:p>
                      <a:r>
                        <a:rPr lang="en-US" sz="1200" dirty="0" smtClean="0">
                          <a:latin typeface="Helvetica"/>
                          <a:cs typeface="Helvetica"/>
                        </a:rPr>
                        <a:t>Position</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spcAft>
                          <a:spcPts val="0"/>
                        </a:spcAft>
                      </a:pPr>
                      <a:r>
                        <a:rPr lang="en-AU" sz="1100">
                          <a:effectLst/>
                          <a:latin typeface="Calibri"/>
                          <a:ea typeface="Calibri"/>
                          <a:cs typeface="Times New Roman"/>
                        </a:rPr>
                        <a:t>New South Wales Aboriginal Land Council (NSWALC)</a:t>
                      </a:r>
                    </a:p>
                  </a:txBody>
                  <a:tcPr marL="68580" marR="68580" marT="0" marB="0"/>
                </a:tc>
                <a:tc>
                  <a:txBody>
                    <a:bodyPr/>
                    <a:lstStyle/>
                    <a:p>
                      <a:pPr>
                        <a:spcAft>
                          <a:spcPts val="0"/>
                        </a:spcAft>
                      </a:pPr>
                      <a:r>
                        <a:rPr lang="en-AU" sz="1100">
                          <a:effectLst/>
                          <a:latin typeface="Calibri"/>
                          <a:ea typeface="Calibri"/>
                          <a:cs typeface="Times New Roman"/>
                        </a:rPr>
                        <a:t>Mr James Christian</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en-AU" sz="1100">
                          <a:effectLst/>
                          <a:latin typeface="Calibri"/>
                          <a:ea typeface="Calibri"/>
                          <a:cs typeface="Times New Roman"/>
                        </a:rPr>
                        <a:t>Indigenous Allied Health Australia</a:t>
                      </a:r>
                    </a:p>
                  </a:txBody>
                  <a:tcPr marL="68580" marR="68580" marT="0" marB="0"/>
                </a:tc>
                <a:tc>
                  <a:txBody>
                    <a:bodyPr/>
                    <a:lstStyle/>
                    <a:p>
                      <a:pPr>
                        <a:spcAft>
                          <a:spcPts val="0"/>
                        </a:spcAft>
                      </a:pPr>
                      <a:r>
                        <a:rPr lang="en-AU" sz="1100" dirty="0" smtClean="0">
                          <a:effectLst/>
                          <a:latin typeface="Calibri"/>
                          <a:ea typeface="Calibri"/>
                          <a:cs typeface="Times New Roman"/>
                        </a:rPr>
                        <a:t>Mr Allan </a:t>
                      </a:r>
                      <a:r>
                        <a:rPr lang="en-AU" sz="1100" dirty="0" err="1" smtClean="0">
                          <a:effectLst/>
                          <a:latin typeface="Calibri"/>
                          <a:ea typeface="Calibri"/>
                          <a:cs typeface="Times New Roman"/>
                        </a:rPr>
                        <a:t>Groth</a:t>
                      </a:r>
                      <a:endParaRPr lang="en-AU" sz="1100" dirty="0">
                        <a:effectLst/>
                        <a:latin typeface="Calibri"/>
                        <a:ea typeface="Calibri"/>
                        <a:cs typeface="Times New Roman"/>
                      </a:endParaRPr>
                    </a:p>
                  </a:txBody>
                  <a:tcPr marL="68580" marR="68580" marT="0" marB="0"/>
                </a:tc>
                <a:tc>
                  <a:txBody>
                    <a:bodyPr/>
                    <a:lstStyle/>
                    <a:p>
                      <a:pPr>
                        <a:spcAft>
                          <a:spcPts val="0"/>
                        </a:spcAft>
                      </a:pP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en-AU" sz="1100">
                          <a:effectLst/>
                          <a:latin typeface="Calibri"/>
                          <a:ea typeface="Calibri"/>
                          <a:cs typeface="Times New Roman"/>
                        </a:rPr>
                        <a:t>National Aboriginal and Torres Strait Islander Health Worker Association (NATSIHWA)</a:t>
                      </a:r>
                    </a:p>
                  </a:txBody>
                  <a:tcPr marL="68580" marR="68580" marT="0" marB="0"/>
                </a:tc>
                <a:tc>
                  <a:txBody>
                    <a:bodyPr/>
                    <a:lstStyle/>
                    <a:p>
                      <a:pPr>
                        <a:spcAft>
                          <a:spcPts val="0"/>
                        </a:spcAft>
                      </a:pPr>
                      <a:r>
                        <a:rPr lang="en-AU" sz="1100">
                          <a:effectLst/>
                          <a:latin typeface="Calibri"/>
                          <a:ea typeface="Calibri"/>
                          <a:cs typeface="Times New Roman"/>
                        </a:rPr>
                        <a:t>Mr Karl Briscoe  </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en-AU" sz="1100">
                          <a:effectLst/>
                          <a:latin typeface="Calibri"/>
                          <a:ea typeface="Calibri"/>
                          <a:cs typeface="Times New Roman"/>
                        </a:rPr>
                        <a:t>Congress of Aboriginal and Torres Strait Islander Nurses and Midwives (CATSINaM)</a:t>
                      </a:r>
                    </a:p>
                  </a:txBody>
                  <a:tcPr marL="68580" marR="68580" marT="0" marB="0"/>
                </a:tc>
                <a:tc>
                  <a:txBody>
                    <a:bodyPr/>
                    <a:lstStyle/>
                    <a:p>
                      <a:pPr>
                        <a:spcAft>
                          <a:spcPts val="0"/>
                        </a:spcAft>
                      </a:pPr>
                      <a:r>
                        <a:rPr lang="en-AU" sz="1100">
                          <a:effectLst/>
                          <a:latin typeface="Calibri"/>
                          <a:ea typeface="Calibri"/>
                          <a:cs typeface="Times New Roman"/>
                        </a:rPr>
                        <a:t>Mr Ben Gorrie</a:t>
                      </a:r>
                    </a:p>
                  </a:txBody>
                  <a:tcPr marL="68580" marR="68580" marT="0" marB="0"/>
                </a:tc>
                <a:tc>
                  <a:txBody>
                    <a:bodyPr/>
                    <a:lstStyle/>
                    <a:p>
                      <a:pPr>
                        <a:spcAft>
                          <a:spcPts val="0"/>
                        </a:spcAft>
                      </a:pPr>
                      <a:r>
                        <a:rPr lang="en-AU" sz="1100">
                          <a:effectLst/>
                          <a:latin typeface="Calibri"/>
                          <a:ea typeface="Calibri"/>
                          <a:cs typeface="Times New Roman"/>
                        </a:rPr>
                        <a:t>CATSINaM Board Member</a:t>
                      </a:r>
                    </a:p>
                  </a:txBody>
                  <a:tcPr marL="68580" marR="68580" marT="0" marB="0"/>
                </a:tc>
                <a:extLst>
                  <a:ext uri="{0D108BD9-81ED-4DB2-BD59-A6C34878D82A}">
                    <a16:rowId xmlns:a16="http://schemas.microsoft.com/office/drawing/2014/main" val="10004"/>
                  </a:ext>
                </a:extLst>
              </a:tr>
              <a:tr h="370840">
                <a:tc>
                  <a:txBody>
                    <a:bodyPr/>
                    <a:lstStyle/>
                    <a:p>
                      <a:pPr>
                        <a:spcAft>
                          <a:spcPts val="0"/>
                        </a:spcAft>
                      </a:pPr>
                      <a:r>
                        <a:rPr lang="en-AU" sz="1100">
                          <a:effectLst/>
                          <a:latin typeface="Calibri"/>
                          <a:ea typeface="Calibri"/>
                          <a:cs typeface="Times New Roman"/>
                        </a:rPr>
                        <a:t>Services for Australian Rural and Remote Allied Health (SARRAH)</a:t>
                      </a:r>
                    </a:p>
                  </a:txBody>
                  <a:tcPr marL="68580" marR="68580" marT="0" marB="0"/>
                </a:tc>
                <a:tc>
                  <a:txBody>
                    <a:bodyPr/>
                    <a:lstStyle/>
                    <a:p>
                      <a:pPr algn="just">
                        <a:spcAft>
                          <a:spcPts val="0"/>
                        </a:spcAft>
                      </a:pPr>
                      <a:r>
                        <a:rPr lang="en-AU" sz="1100">
                          <a:effectLst/>
                          <a:latin typeface="Calibri"/>
                          <a:ea typeface="Calibri"/>
                          <a:cs typeface="Times New Roman"/>
                        </a:rPr>
                        <a:t>Mr Rob Curry</a:t>
                      </a:r>
                    </a:p>
                  </a:txBody>
                  <a:tcPr marL="68580" marR="68580" marT="0" marB="0"/>
                </a:tc>
                <a:tc>
                  <a:txBody>
                    <a:bodyPr/>
                    <a:lstStyle/>
                    <a:p>
                      <a:pPr algn="just">
                        <a:spcAft>
                          <a:spcPts val="0"/>
                        </a:spcAft>
                      </a:pPr>
                      <a:r>
                        <a:rPr lang="en-AU" sz="1100">
                          <a:effectLst/>
                          <a:latin typeface="Calibri"/>
                          <a:ea typeface="Calibri"/>
                          <a:cs typeface="Times New Roman"/>
                        </a:rPr>
                        <a:t>President</a:t>
                      </a:r>
                    </a:p>
                  </a:txBody>
                  <a:tcPr marL="68580" marR="68580" marT="0" marB="0"/>
                </a:tc>
                <a:extLst>
                  <a:ext uri="{0D108BD9-81ED-4DB2-BD59-A6C34878D82A}">
                    <a16:rowId xmlns:a16="http://schemas.microsoft.com/office/drawing/2014/main" val="10005"/>
                  </a:ext>
                </a:extLst>
              </a:tr>
              <a:tr h="370840">
                <a:tc>
                  <a:txBody>
                    <a:bodyPr/>
                    <a:lstStyle/>
                    <a:p>
                      <a:pPr>
                        <a:spcAft>
                          <a:spcPts val="0"/>
                        </a:spcAft>
                      </a:pPr>
                      <a:r>
                        <a:rPr lang="en-AU" sz="1100">
                          <a:effectLst/>
                          <a:latin typeface="Calibri"/>
                          <a:ea typeface="Calibri"/>
                          <a:cs typeface="Times New Roman"/>
                        </a:rPr>
                        <a:t>ServeGate</a:t>
                      </a:r>
                    </a:p>
                  </a:txBody>
                  <a:tcPr marL="68580" marR="68580" marT="0" marB="0"/>
                </a:tc>
                <a:tc>
                  <a:txBody>
                    <a:bodyPr/>
                    <a:lstStyle/>
                    <a:p>
                      <a:pPr>
                        <a:spcAft>
                          <a:spcPts val="0"/>
                        </a:spcAft>
                      </a:pPr>
                      <a:r>
                        <a:rPr lang="en-AU" sz="1100">
                          <a:effectLst/>
                          <a:latin typeface="Calibri"/>
                          <a:ea typeface="Calibri"/>
                          <a:cs typeface="Times New Roman"/>
                        </a:rPr>
                        <a:t>Mr Leigh Coleman</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6"/>
                  </a:ext>
                </a:extLst>
              </a:tr>
              <a:tr h="370840">
                <a:tc>
                  <a:txBody>
                    <a:bodyPr/>
                    <a:lstStyle/>
                    <a:p>
                      <a:pPr>
                        <a:spcAft>
                          <a:spcPts val="0"/>
                        </a:spcAft>
                      </a:pPr>
                      <a:r>
                        <a:rPr lang="en-AU" sz="1100">
                          <a:effectLst/>
                          <a:latin typeface="Calibri"/>
                          <a:ea typeface="Calibri"/>
                          <a:cs typeface="Times New Roman"/>
                        </a:rPr>
                        <a:t>Many Rivers Micro Finance</a:t>
                      </a:r>
                    </a:p>
                  </a:txBody>
                  <a:tcPr marL="68580" marR="68580" marT="0" marB="0"/>
                </a:tc>
                <a:tc>
                  <a:txBody>
                    <a:bodyPr/>
                    <a:lstStyle/>
                    <a:p>
                      <a:pPr>
                        <a:spcAft>
                          <a:spcPts val="0"/>
                        </a:spcAft>
                      </a:pPr>
                      <a:r>
                        <a:rPr lang="en-AU" sz="1100">
                          <a:effectLst/>
                          <a:latin typeface="Calibri"/>
                          <a:ea typeface="Calibri"/>
                          <a:cs typeface="Times New Roman"/>
                        </a:rPr>
                        <a:t>Mr John Burn</a:t>
                      </a:r>
                    </a:p>
                  </a:txBody>
                  <a:tcPr marL="68580" marR="68580" marT="0" marB="0"/>
                </a:tc>
                <a:tc>
                  <a:txBody>
                    <a:bodyPr/>
                    <a:lstStyle/>
                    <a:p>
                      <a:pPr>
                        <a:spcAft>
                          <a:spcPts val="0"/>
                        </a:spcAft>
                      </a:pPr>
                      <a:r>
                        <a:rPr lang="en-AU" sz="1100">
                          <a:effectLst/>
                          <a:latin typeface="Calibri"/>
                          <a:ea typeface="Calibri"/>
                          <a:cs typeface="Times New Roman"/>
                        </a:rPr>
                        <a:t>CEO</a:t>
                      </a:r>
                    </a:p>
                  </a:txBody>
                  <a:tcPr marL="68580" marR="68580" marT="0" marB="0"/>
                </a:tc>
                <a:extLst>
                  <a:ext uri="{0D108BD9-81ED-4DB2-BD59-A6C34878D82A}">
                    <a16:rowId xmlns:a16="http://schemas.microsoft.com/office/drawing/2014/main" val="10007"/>
                  </a:ext>
                </a:extLst>
              </a:tr>
              <a:tr h="370840">
                <a:tc>
                  <a:txBody>
                    <a:bodyPr/>
                    <a:lstStyle/>
                    <a:p>
                      <a:pPr>
                        <a:spcAft>
                          <a:spcPts val="0"/>
                        </a:spcAft>
                      </a:pPr>
                      <a:r>
                        <a:rPr lang="en-AU" sz="1100">
                          <a:effectLst/>
                          <a:latin typeface="Calibri"/>
                          <a:ea typeface="Times New Roman"/>
                          <a:cs typeface="Times New Roman"/>
                        </a:rPr>
                        <a:t>VAEI (Victoria)   </a:t>
                      </a:r>
                      <a:endParaRPr lang="en-AU" sz="1100">
                        <a:effectLst/>
                        <a:latin typeface="Calibri"/>
                        <a:ea typeface="Calibri"/>
                        <a:cs typeface="Times New Roman"/>
                      </a:endParaRPr>
                    </a:p>
                    <a:p>
                      <a:pPr>
                        <a:spcAft>
                          <a:spcPts val="0"/>
                        </a:spcAft>
                      </a:pPr>
                      <a:r>
                        <a:rPr lang="en-AU" sz="1100">
                          <a:effectLst/>
                          <a:latin typeface="Calibri"/>
                          <a:ea typeface="Calibri"/>
                          <a:cs typeface="Times New Roman"/>
                        </a:rPr>
                        <a:t> </a:t>
                      </a:r>
                    </a:p>
                  </a:txBody>
                  <a:tcPr marL="68580" marR="68580" marT="0" marB="0"/>
                </a:tc>
                <a:tc>
                  <a:txBody>
                    <a:bodyPr/>
                    <a:lstStyle/>
                    <a:p>
                      <a:pPr>
                        <a:spcAft>
                          <a:spcPts val="0"/>
                        </a:spcAft>
                      </a:pPr>
                      <a:r>
                        <a:rPr lang="en-AU" sz="1100">
                          <a:effectLst/>
                          <a:latin typeface="Calibri"/>
                          <a:ea typeface="Times New Roman"/>
                          <a:cs typeface="Times New Roman"/>
                        </a:rPr>
                        <a:t>Mr Lionel Bamblett </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Calibri"/>
                          <a:cs typeface="Times New Roman"/>
                        </a:rPr>
                        <a:t> </a:t>
                      </a:r>
                    </a:p>
                  </a:txBody>
                  <a:tcPr marL="68580" marR="68580" marT="0" marB="0"/>
                </a:tc>
                <a:extLst>
                  <a:ext uri="{0D108BD9-81ED-4DB2-BD59-A6C34878D82A}">
                    <a16:rowId xmlns:a16="http://schemas.microsoft.com/office/drawing/2014/main" val="10008"/>
                  </a:ext>
                </a:extLst>
              </a:tr>
              <a:tr h="370840">
                <a:tc>
                  <a:txBody>
                    <a:bodyPr/>
                    <a:lstStyle/>
                    <a:p>
                      <a:pPr>
                        <a:spcAft>
                          <a:spcPts val="0"/>
                        </a:spcAft>
                      </a:pPr>
                      <a:r>
                        <a:rPr lang="en-AU" sz="1100">
                          <a:effectLst/>
                          <a:latin typeface="Calibri"/>
                          <a:ea typeface="Times New Roman"/>
                          <a:cs typeface="Times New Roman"/>
                        </a:rPr>
                        <a:t>Queensland Aboriginal and Torres Strait Islander Child Protection Peak (QATSICPP)</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Ms Natalie Lewis</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CEO</a:t>
                      </a:r>
                      <a:endParaRPr lang="en-AU"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370840">
                <a:tc>
                  <a:txBody>
                    <a:bodyPr/>
                    <a:lstStyle/>
                    <a:p>
                      <a:pPr>
                        <a:spcAft>
                          <a:spcPts val="0"/>
                        </a:spcAft>
                      </a:pPr>
                      <a:r>
                        <a:rPr lang="en-AU" sz="1100">
                          <a:effectLst/>
                          <a:latin typeface="Calibri"/>
                          <a:ea typeface="Calibri"/>
                          <a:cs typeface="Times New Roman"/>
                        </a:rPr>
                        <a:t>Children First</a:t>
                      </a:r>
                    </a:p>
                  </a:txBody>
                  <a:tcPr marL="68580" marR="68580" marT="0" marB="0"/>
                </a:tc>
                <a:tc>
                  <a:txBody>
                    <a:bodyPr/>
                    <a:lstStyle/>
                    <a:p>
                      <a:pPr>
                        <a:spcAft>
                          <a:spcPts val="0"/>
                        </a:spcAft>
                      </a:pPr>
                      <a:r>
                        <a:rPr lang="en-AU" sz="1100">
                          <a:effectLst/>
                          <a:latin typeface="Calibri"/>
                          <a:ea typeface="Calibri"/>
                          <a:cs typeface="Times New Roman"/>
                        </a:rPr>
                        <a:t>Mr Dylan Reynolds</a:t>
                      </a:r>
                    </a:p>
                  </a:txBody>
                  <a:tcPr marL="68580" marR="68580" marT="0" marB="0"/>
                </a:tc>
                <a:tc>
                  <a:txBody>
                    <a:bodyPr/>
                    <a:lstStyle/>
                    <a:p>
                      <a:pPr>
                        <a:spcAft>
                          <a:spcPts val="0"/>
                        </a:spcAft>
                      </a:pPr>
                      <a:r>
                        <a:rPr lang="en-AU" sz="1100">
                          <a:effectLst/>
                          <a:latin typeface="Calibri"/>
                          <a:ea typeface="Calibri"/>
                          <a:cs typeface="Times New Roman"/>
                        </a:rPr>
                        <a:t>Executive Manager</a:t>
                      </a:r>
                    </a:p>
                  </a:txBody>
                  <a:tcPr marL="68580" marR="68580" marT="0" marB="0"/>
                </a:tc>
                <a:extLst>
                  <a:ext uri="{0D108BD9-81ED-4DB2-BD59-A6C34878D82A}">
                    <a16:rowId xmlns:a16="http://schemas.microsoft.com/office/drawing/2014/main" val="10010"/>
                  </a:ext>
                </a:extLst>
              </a:tr>
              <a:tr h="370840">
                <a:tc>
                  <a:txBody>
                    <a:bodyPr/>
                    <a:lstStyle/>
                    <a:p>
                      <a:pPr>
                        <a:spcAft>
                          <a:spcPts val="0"/>
                        </a:spcAft>
                      </a:pPr>
                      <a:r>
                        <a:rPr lang="en-AU" sz="1100">
                          <a:effectLst/>
                          <a:latin typeface="Calibri"/>
                          <a:ea typeface="Times New Roman"/>
                          <a:cs typeface="Times New Roman"/>
                        </a:rPr>
                        <a:t>Nous Group</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Ms Gill Shaw</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Director</a:t>
                      </a:r>
                      <a:endParaRPr lang="en-AU" sz="110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370840">
                <a:tc>
                  <a:txBody>
                    <a:bodyPr/>
                    <a:lstStyle/>
                    <a:p>
                      <a:pPr>
                        <a:spcAft>
                          <a:spcPts val="0"/>
                        </a:spcAft>
                      </a:pPr>
                      <a:r>
                        <a:rPr lang="en-AU" sz="1100">
                          <a:effectLst/>
                          <a:latin typeface="Calibri"/>
                          <a:ea typeface="Times New Roman"/>
                          <a:cs typeface="Times New Roman"/>
                        </a:rPr>
                        <a:t>Northcott</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Mr Matt Old</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Times New Roman"/>
                          <a:cs typeface="Times New Roman"/>
                        </a:rPr>
                        <a:t>Regional Manager</a:t>
                      </a:r>
                      <a:endParaRPr lang="en-AU" sz="110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r h="370840">
                <a:tc>
                  <a:txBody>
                    <a:bodyPr/>
                    <a:lstStyle/>
                    <a:p>
                      <a:pPr>
                        <a:spcAft>
                          <a:spcPts val="0"/>
                        </a:spcAft>
                      </a:pPr>
                      <a:r>
                        <a:rPr lang="en-AU" sz="1100">
                          <a:effectLst/>
                          <a:latin typeface="Calibri"/>
                          <a:ea typeface="Calibri"/>
                          <a:cs typeface="Times New Roman"/>
                        </a:rPr>
                        <a:t>Synapse</a:t>
                      </a:r>
                    </a:p>
                  </a:txBody>
                  <a:tcPr marL="68580" marR="68580" marT="0" marB="0"/>
                </a:tc>
                <a:tc>
                  <a:txBody>
                    <a:bodyPr/>
                    <a:lstStyle/>
                    <a:p>
                      <a:pPr>
                        <a:spcAft>
                          <a:spcPts val="0"/>
                        </a:spcAft>
                      </a:pPr>
                      <a:r>
                        <a:rPr lang="en-AU" sz="1100">
                          <a:effectLst/>
                          <a:latin typeface="Calibri"/>
                          <a:ea typeface="Calibri"/>
                          <a:cs typeface="Times New Roman"/>
                        </a:rPr>
                        <a:t>Dr Clare Townsend</a:t>
                      </a:r>
                    </a:p>
                  </a:txBody>
                  <a:tcPr marL="68580" marR="68580" marT="0" marB="0"/>
                </a:tc>
                <a:tc>
                  <a:txBody>
                    <a:bodyPr/>
                    <a:lstStyle/>
                    <a:p>
                      <a:pPr>
                        <a:spcAft>
                          <a:spcPts val="0"/>
                        </a:spcAft>
                      </a:pPr>
                      <a:r>
                        <a:rPr lang="en-AU" sz="1100" dirty="0">
                          <a:effectLst/>
                          <a:latin typeface="Calibri"/>
                          <a:ea typeface="Calibri"/>
                          <a:cs typeface="Times New Roman"/>
                        </a:rPr>
                        <a:t>National Manager of Research and Development</a:t>
                      </a:r>
                    </a:p>
                  </a:txBody>
                  <a:tcPr marL="68580" marR="68580"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610695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14</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Appendix A: Workshop participants</a:t>
            </a:r>
            <a:endParaRPr lang="en-US" sz="2000" spc="-100" dirty="0">
              <a:solidFill>
                <a:srgbClr val="009999"/>
              </a:solidFill>
              <a:latin typeface="Helvetica"/>
              <a:cs typeface="Helvetica"/>
            </a:endParaRPr>
          </a:p>
        </p:txBody>
      </p:sp>
      <p:graphicFrame>
        <p:nvGraphicFramePr>
          <p:cNvPr id="12" name="Table 11" title="Appendix A Workshop participants"/>
          <p:cNvGraphicFramePr>
            <a:graphicFrameLocks noGrp="1"/>
          </p:cNvGraphicFramePr>
          <p:nvPr>
            <p:extLst>
              <p:ext uri="{D42A27DB-BD31-4B8C-83A1-F6EECF244321}">
                <p14:modId xmlns:p14="http://schemas.microsoft.com/office/powerpoint/2010/main" val="1090196015"/>
              </p:ext>
            </p:extLst>
          </p:nvPr>
        </p:nvGraphicFramePr>
        <p:xfrm>
          <a:off x="495298" y="926603"/>
          <a:ext cx="8191500" cy="4749800"/>
        </p:xfrm>
        <a:graphic>
          <a:graphicData uri="http://schemas.openxmlformats.org/drawingml/2006/table">
            <a:tbl>
              <a:tblPr firstRow="1" bandRow="1">
                <a:tableStyleId>{F2DE63D5-997A-4646-A377-4702673A728D}</a:tableStyleId>
              </a:tblPr>
              <a:tblGrid>
                <a:gridCol w="3507407">
                  <a:extLst>
                    <a:ext uri="{9D8B030D-6E8A-4147-A177-3AD203B41FA5}">
                      <a16:colId xmlns:a16="http://schemas.microsoft.com/office/drawing/2014/main" val="20000"/>
                    </a:ext>
                  </a:extLst>
                </a:gridCol>
                <a:gridCol w="1565160">
                  <a:extLst>
                    <a:ext uri="{9D8B030D-6E8A-4147-A177-3AD203B41FA5}">
                      <a16:colId xmlns:a16="http://schemas.microsoft.com/office/drawing/2014/main" val="20001"/>
                    </a:ext>
                  </a:extLst>
                </a:gridCol>
                <a:gridCol w="3118933">
                  <a:extLst>
                    <a:ext uri="{9D8B030D-6E8A-4147-A177-3AD203B41FA5}">
                      <a16:colId xmlns:a16="http://schemas.microsoft.com/office/drawing/2014/main" val="20002"/>
                    </a:ext>
                  </a:extLst>
                </a:gridCol>
              </a:tblGrid>
              <a:tr h="370840">
                <a:tc>
                  <a:txBody>
                    <a:bodyPr/>
                    <a:lstStyle/>
                    <a:p>
                      <a:r>
                        <a:rPr lang="en-US" sz="1200" dirty="0" err="1" smtClean="0">
                          <a:latin typeface="Helvetica"/>
                          <a:cs typeface="Helvetica"/>
                        </a:rPr>
                        <a:t>Organisation</a:t>
                      </a:r>
                      <a:endParaRPr lang="en-US" sz="1200" dirty="0">
                        <a:latin typeface="Helvetica"/>
                        <a:cs typeface="Helvetica"/>
                      </a:endParaRPr>
                    </a:p>
                  </a:txBody>
                  <a:tcPr/>
                </a:tc>
                <a:tc>
                  <a:txBody>
                    <a:bodyPr/>
                    <a:lstStyle/>
                    <a:p>
                      <a:r>
                        <a:rPr lang="en-US" sz="1200" dirty="0" smtClean="0">
                          <a:latin typeface="Helvetica"/>
                          <a:cs typeface="Helvetica"/>
                        </a:rPr>
                        <a:t>Name</a:t>
                      </a:r>
                      <a:endParaRPr lang="en-US" sz="1200" dirty="0">
                        <a:latin typeface="Helvetica"/>
                        <a:cs typeface="Helvetica"/>
                      </a:endParaRPr>
                    </a:p>
                  </a:txBody>
                  <a:tcPr/>
                </a:tc>
                <a:tc>
                  <a:txBody>
                    <a:bodyPr/>
                    <a:lstStyle/>
                    <a:p>
                      <a:r>
                        <a:rPr lang="en-US" sz="1200" dirty="0" smtClean="0">
                          <a:latin typeface="Helvetica"/>
                          <a:cs typeface="Helvetica"/>
                        </a:rPr>
                        <a:t>Position</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spcAft>
                          <a:spcPts val="0"/>
                        </a:spcAft>
                      </a:pPr>
                      <a:r>
                        <a:rPr lang="en-AU" sz="1100" smtClean="0">
                          <a:effectLst/>
                          <a:latin typeface="Calibri"/>
                          <a:ea typeface="Calibri"/>
                          <a:cs typeface="Times New Roman"/>
                        </a:rPr>
                        <a:t>NPY Women’s Council</a:t>
                      </a:r>
                      <a:endParaRPr lang="en-AU" sz="110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Calibri"/>
                          <a:cs typeface="Times New Roman"/>
                        </a:rPr>
                        <a:t>Ms Kim McRae</a:t>
                      </a:r>
                    </a:p>
                  </a:txBody>
                  <a:tcPr marL="68580" marR="68580" marT="0" marB="0"/>
                </a:tc>
                <a:tc>
                  <a:txBody>
                    <a:bodyPr/>
                    <a:lstStyle/>
                    <a:p>
                      <a:pPr>
                        <a:spcAft>
                          <a:spcPts val="0"/>
                        </a:spcAft>
                      </a:pPr>
                      <a:r>
                        <a:rPr lang="en-AU" sz="1100">
                          <a:effectLst/>
                          <a:latin typeface="Calibri"/>
                          <a:ea typeface="Calibri"/>
                          <a:cs typeface="Times New Roman"/>
                        </a:rPr>
                        <a:t>NPYWC Tjungu Team Manager &amp; My Aged Care Team Leader</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en-AU" sz="1100" dirty="0" smtClean="0">
                          <a:effectLst/>
                          <a:latin typeface="Calibri"/>
                          <a:ea typeface="Calibri"/>
                          <a:cs typeface="Times New Roman"/>
                        </a:rPr>
                        <a:t>NPY Women’s Council</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Calibri"/>
                          <a:cs typeface="Times New Roman"/>
                        </a:rPr>
                        <a:t>Lavenia Saville</a:t>
                      </a:r>
                    </a:p>
                  </a:txBody>
                  <a:tcPr marL="68580" marR="68580" marT="0" marB="0"/>
                </a:tc>
                <a:tc>
                  <a:txBody>
                    <a:bodyPr/>
                    <a:lstStyle/>
                    <a:p>
                      <a:pPr>
                        <a:spcAft>
                          <a:spcPts val="0"/>
                        </a:spcAft>
                      </a:pPr>
                      <a:r>
                        <a:rPr lang="en-AU" sz="1100">
                          <a:effectLst/>
                          <a:latin typeface="Calibri"/>
                          <a:ea typeface="Calibri"/>
                          <a:cs typeface="Times New Roman"/>
                        </a:rPr>
                        <a:t>Finance Manager</a:t>
                      </a: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en-AU" sz="1100" dirty="0" smtClean="0">
                          <a:effectLst/>
                          <a:latin typeface="+mn-lt"/>
                          <a:ea typeface="Calibri"/>
                          <a:cs typeface="Times New Roman"/>
                        </a:rPr>
                        <a:t>National Aboriginal Community Controlled Health Organisation (NACCHO) </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Calibri"/>
                          <a:cs typeface="Times New Roman"/>
                        </a:rPr>
                        <a:t>Pat Turner, CEO</a:t>
                      </a:r>
                    </a:p>
                  </a:txBody>
                  <a:tcPr marL="68580" marR="68580" marT="0" marB="0"/>
                </a:tc>
                <a:tc>
                  <a:txBody>
                    <a:bodyPr/>
                    <a:lstStyle/>
                    <a:p>
                      <a:pPr>
                        <a:spcAft>
                          <a:spcPts val="0"/>
                        </a:spcAft>
                      </a:pPr>
                      <a:r>
                        <a:rPr lang="en-AU" sz="1100" dirty="0">
                          <a:effectLst/>
                          <a:latin typeface="Calibri"/>
                          <a:ea typeface="Calibri"/>
                          <a:cs typeface="Times New Roman"/>
                        </a:rPr>
                        <a:t>CEO</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en-AU" sz="1100">
                          <a:effectLst/>
                          <a:latin typeface="Calibri"/>
                          <a:ea typeface="Calibri"/>
                          <a:cs typeface="Times New Roman"/>
                        </a:rPr>
                        <a:t>Department of Health</a:t>
                      </a:r>
                    </a:p>
                  </a:txBody>
                  <a:tcPr marL="68580" marR="68580" marT="0" marB="0"/>
                </a:tc>
                <a:tc>
                  <a:txBody>
                    <a:bodyPr/>
                    <a:lstStyle/>
                    <a:p>
                      <a:pPr>
                        <a:spcAft>
                          <a:spcPts val="0"/>
                        </a:spcAft>
                      </a:pPr>
                      <a:r>
                        <a:rPr lang="en-AU" sz="1100">
                          <a:effectLst/>
                          <a:latin typeface="Calibri"/>
                          <a:ea typeface="Calibri"/>
                          <a:cs typeface="Times New Roman"/>
                        </a:rPr>
                        <a:t>Kate Thomann</a:t>
                      </a:r>
                    </a:p>
                  </a:txBody>
                  <a:tcPr marL="68580" marR="68580" marT="0" marB="0"/>
                </a:tc>
                <a:tc>
                  <a:txBody>
                    <a:bodyPr/>
                    <a:lstStyle/>
                    <a:p>
                      <a:pPr>
                        <a:spcAft>
                          <a:spcPts val="0"/>
                        </a:spcAft>
                      </a:pPr>
                      <a:r>
                        <a:rPr lang="en-AU" sz="1100">
                          <a:effectLst/>
                          <a:latin typeface="Calibri"/>
                          <a:ea typeface="Calibri"/>
                          <a:cs typeface="Times New Roman"/>
                        </a:rPr>
                        <a:t>Assistant Secretary</a:t>
                      </a:r>
                    </a:p>
                    <a:p>
                      <a:pPr>
                        <a:spcAft>
                          <a:spcPts val="0"/>
                        </a:spcAft>
                      </a:pPr>
                      <a:r>
                        <a:rPr lang="en-AU" sz="1100">
                          <a:effectLst/>
                          <a:latin typeface="Calibri"/>
                          <a:ea typeface="Calibri"/>
                          <a:cs typeface="Times New Roman"/>
                        </a:rPr>
                        <a:t>Strategy &amp; Evidence Branch</a:t>
                      </a:r>
                    </a:p>
                    <a:p>
                      <a:pPr>
                        <a:spcAft>
                          <a:spcPts val="0"/>
                        </a:spcAft>
                      </a:pPr>
                      <a:r>
                        <a:rPr lang="en-AU" sz="1100">
                          <a:effectLst/>
                          <a:latin typeface="Calibri"/>
                          <a:ea typeface="Calibri"/>
                          <a:cs typeface="Times New Roman"/>
                        </a:rPr>
                        <a:t>Indigenous Health Division</a:t>
                      </a:r>
                      <a:r>
                        <a:rPr lang="en-AU" sz="800">
                          <a:solidFill>
                            <a:srgbClr val="000000"/>
                          </a:solidFill>
                          <a:effectLst/>
                          <a:latin typeface="Arial"/>
                          <a:ea typeface="Calibri"/>
                          <a:cs typeface="Times New Roman"/>
                        </a:rPr>
                        <a:t> </a:t>
                      </a:r>
                      <a:endParaRPr lang="en-AU" sz="1100">
                        <a:effectLst/>
                        <a:latin typeface="Calibri"/>
                        <a:ea typeface="Calibri"/>
                        <a:cs typeface="Times New Roman"/>
                      </a:endParaRPr>
                    </a:p>
                    <a:p>
                      <a:pPr>
                        <a:spcAft>
                          <a:spcPts val="0"/>
                        </a:spcAft>
                      </a:pPr>
                      <a:r>
                        <a:rPr lang="en-AU" sz="1100">
                          <a:effectLst/>
                          <a:latin typeface="Calibri"/>
                          <a:ea typeface="Calibri"/>
                          <a:cs typeface="Times New Roman"/>
                        </a:rPr>
                        <a:t> </a:t>
                      </a:r>
                    </a:p>
                  </a:txBody>
                  <a:tcPr marL="68580" marR="68580" marT="0" marB="0"/>
                </a:tc>
                <a:extLst>
                  <a:ext uri="{0D108BD9-81ED-4DB2-BD59-A6C34878D82A}">
                    <a16:rowId xmlns:a16="http://schemas.microsoft.com/office/drawing/2014/main" val="10004"/>
                  </a:ext>
                </a:extLst>
              </a:tr>
              <a:tr h="370840">
                <a:tc>
                  <a:txBody>
                    <a:bodyPr/>
                    <a:lstStyle/>
                    <a:p>
                      <a:pPr>
                        <a:spcAft>
                          <a:spcPts val="0"/>
                        </a:spcAft>
                      </a:pPr>
                      <a:r>
                        <a:rPr lang="en-AU" sz="1100">
                          <a:effectLst/>
                          <a:latin typeface="Calibri"/>
                          <a:ea typeface="Calibri"/>
                          <a:cs typeface="Times New Roman"/>
                        </a:rPr>
                        <a:t>Department of Employment</a:t>
                      </a:r>
                    </a:p>
                  </a:txBody>
                  <a:tcPr marL="68580" marR="68580" marT="0" marB="0"/>
                </a:tc>
                <a:tc>
                  <a:txBody>
                    <a:bodyPr/>
                    <a:lstStyle/>
                    <a:p>
                      <a:pPr>
                        <a:spcAft>
                          <a:spcPts val="0"/>
                        </a:spcAft>
                      </a:pPr>
                      <a:r>
                        <a:rPr lang="en-AU" sz="1100">
                          <a:effectLst/>
                          <a:latin typeface="Calibri"/>
                          <a:ea typeface="Calibri"/>
                          <a:cs typeface="Times New Roman"/>
                        </a:rPr>
                        <a:t>Brad Knight</a:t>
                      </a:r>
                    </a:p>
                  </a:txBody>
                  <a:tcPr marL="68580" marR="68580" marT="0" marB="0"/>
                </a:tc>
                <a:tc>
                  <a:txBody>
                    <a:bodyPr/>
                    <a:lstStyle/>
                    <a:p>
                      <a:pPr>
                        <a:spcAft>
                          <a:spcPts val="0"/>
                        </a:spcAft>
                      </a:pPr>
                      <a:r>
                        <a:rPr lang="en-AU" sz="1100" dirty="0">
                          <a:effectLst/>
                          <a:latin typeface="Calibri"/>
                          <a:ea typeface="Calibri"/>
                          <a:cs typeface="Times New Roman"/>
                        </a:rPr>
                        <a:t>Director: Indigenous, CALD and Financial Modelling Section</a:t>
                      </a:r>
                    </a:p>
                  </a:txBody>
                  <a:tcPr marL="68580" marR="68580" marT="0" marB="0"/>
                </a:tc>
                <a:extLst>
                  <a:ext uri="{0D108BD9-81ED-4DB2-BD59-A6C34878D82A}">
                    <a16:rowId xmlns:a16="http://schemas.microsoft.com/office/drawing/2014/main" val="10005"/>
                  </a:ext>
                </a:extLst>
              </a:tr>
              <a:tr h="370840">
                <a:tc>
                  <a:txBody>
                    <a:bodyPr/>
                    <a:lstStyle/>
                    <a:p>
                      <a:pPr>
                        <a:spcAft>
                          <a:spcPts val="0"/>
                        </a:spcAft>
                      </a:pPr>
                      <a:r>
                        <a:rPr lang="en-AU" sz="1100" dirty="0" smtClean="0">
                          <a:effectLst/>
                          <a:latin typeface="Calibri"/>
                          <a:ea typeface="Calibri"/>
                          <a:cs typeface="Times New Roman"/>
                        </a:rPr>
                        <a:t>Department of the Prime Minister and Cabinet</a:t>
                      </a:r>
                      <a:r>
                        <a:rPr lang="en-AU" dirty="0" smtClean="0">
                          <a:effectLst/>
                        </a:rPr>
                        <a:t> </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a:effectLst/>
                          <a:latin typeface="Calibri"/>
                          <a:ea typeface="Calibri"/>
                          <a:cs typeface="Times New Roman"/>
                        </a:rPr>
                        <a:t>Kathleen O’Ryan</a:t>
                      </a:r>
                    </a:p>
                  </a:txBody>
                  <a:tcPr marL="68580" marR="68580" marT="0" marB="0"/>
                </a:tc>
                <a:tc>
                  <a:txBody>
                    <a:bodyPr/>
                    <a:lstStyle/>
                    <a:p>
                      <a:pPr>
                        <a:spcAft>
                          <a:spcPts val="0"/>
                        </a:spcAft>
                      </a:pPr>
                      <a:r>
                        <a:rPr lang="en-AU" sz="1100" dirty="0">
                          <a:effectLst/>
                          <a:latin typeface="Calibri"/>
                          <a:ea typeface="Calibri"/>
                          <a:cs typeface="Times New Roman"/>
                        </a:rPr>
                        <a:t>Senior Advisor, IAC Secretariat</a:t>
                      </a:r>
                    </a:p>
                  </a:txBody>
                  <a:tcPr marL="68580" marR="68580" marT="0" marB="0"/>
                </a:tc>
                <a:extLst>
                  <a:ext uri="{0D108BD9-81ED-4DB2-BD59-A6C34878D82A}">
                    <a16:rowId xmlns:a16="http://schemas.microsoft.com/office/drawing/2014/main" val="10006"/>
                  </a:ext>
                </a:extLst>
              </a:tr>
              <a:tr h="370840">
                <a:tc>
                  <a:txBody>
                    <a:bodyPr/>
                    <a:lstStyle/>
                    <a:p>
                      <a:pPr>
                        <a:spcAft>
                          <a:spcPts val="0"/>
                        </a:spcAft>
                      </a:pPr>
                      <a:r>
                        <a:rPr lang="en-AU" sz="1100" dirty="0" smtClean="0">
                          <a:effectLst/>
                          <a:latin typeface="Calibri"/>
                          <a:ea typeface="Calibri"/>
                          <a:cs typeface="Times New Roman"/>
                        </a:rPr>
                        <a:t>Department of the Prime Minister and Cabinet</a:t>
                      </a:r>
                      <a:r>
                        <a:rPr lang="en-AU" dirty="0" smtClean="0">
                          <a:effectLst/>
                        </a:rPr>
                        <a:t> </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dirty="0" smtClean="0">
                          <a:effectLst/>
                          <a:latin typeface="+mn-lt"/>
                          <a:ea typeface="Calibri"/>
                          <a:cs typeface="Times New Roman"/>
                        </a:rPr>
                        <a:t>Peter </a:t>
                      </a:r>
                      <a:r>
                        <a:rPr lang="en-AU" sz="1100" dirty="0" err="1" smtClean="0">
                          <a:effectLst/>
                          <a:latin typeface="+mn-lt"/>
                          <a:ea typeface="Calibri"/>
                          <a:cs typeface="Times New Roman"/>
                        </a:rPr>
                        <a:t>Arnaudo</a:t>
                      </a:r>
                      <a:endParaRPr lang="en-AU" sz="1100" dirty="0" smtClean="0">
                        <a:effectLst/>
                        <a:latin typeface="+mn-lt"/>
                        <a:ea typeface="Calibri"/>
                        <a:cs typeface="Times New Roman"/>
                      </a:endParaRPr>
                    </a:p>
                    <a:p>
                      <a:pPr>
                        <a:spcAft>
                          <a:spcPts val="0"/>
                        </a:spcAft>
                      </a:pPr>
                      <a:endParaRPr lang="en-AU" sz="1100" dirty="0">
                        <a:effectLst/>
                        <a:latin typeface="Calibri"/>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a:effectLst/>
                          <a:latin typeface="Calibri"/>
                          <a:ea typeface="Calibri"/>
                          <a:cs typeface="Times New Roman"/>
                        </a:rPr>
                        <a:t> </a:t>
                      </a:r>
                      <a:r>
                        <a:rPr lang="en-AU" sz="1100" kern="1200" dirty="0" smtClean="0">
                          <a:solidFill>
                            <a:schemeClr val="tx1"/>
                          </a:solidFill>
                          <a:effectLst/>
                          <a:latin typeface="Helvetica"/>
                          <a:ea typeface="+mn-ea"/>
                          <a:cs typeface="Helvetica"/>
                        </a:rPr>
                        <a:t>AS, Health Branch</a:t>
                      </a:r>
                    </a:p>
                  </a:txBody>
                  <a:tcPr marL="68580" marR="68580" marT="0" marB="0"/>
                </a:tc>
                <a:extLst>
                  <a:ext uri="{0D108BD9-81ED-4DB2-BD59-A6C34878D82A}">
                    <a16:rowId xmlns:a16="http://schemas.microsoft.com/office/drawing/2014/main" val="10007"/>
                  </a:ext>
                </a:extLst>
              </a:tr>
              <a:tr h="370840">
                <a:tc>
                  <a:txBody>
                    <a:bodyPr/>
                    <a:lstStyle/>
                    <a:p>
                      <a:pPr>
                        <a:spcAft>
                          <a:spcPts val="0"/>
                        </a:spcAft>
                      </a:pPr>
                      <a:r>
                        <a:rPr lang="en-AU" sz="1100" dirty="0" smtClean="0">
                          <a:effectLst/>
                          <a:latin typeface="Calibri"/>
                          <a:ea typeface="Calibri"/>
                          <a:cs typeface="Times New Roman"/>
                        </a:rPr>
                        <a:t>Department of the Prime Minister and Cabinet</a:t>
                      </a:r>
                      <a:r>
                        <a:rPr lang="en-AU" dirty="0" smtClean="0">
                          <a:effectLst/>
                        </a:rPr>
                        <a:t> </a:t>
                      </a:r>
                      <a:endParaRPr lang="en-AU" sz="1100" dirty="0">
                        <a:effectLst/>
                        <a:latin typeface="Calibri"/>
                        <a:ea typeface="Calibri"/>
                        <a:cs typeface="Times New Roman"/>
                      </a:endParaRPr>
                    </a:p>
                  </a:txBody>
                  <a:tcPr marL="68580" marR="68580" marT="0" marB="0"/>
                </a:tc>
                <a:tc>
                  <a:txBody>
                    <a:bodyPr/>
                    <a:lstStyle/>
                    <a:p>
                      <a:pPr>
                        <a:spcAft>
                          <a:spcPts val="0"/>
                        </a:spcAft>
                      </a:pPr>
                      <a:r>
                        <a:rPr lang="en-AU" sz="1100" dirty="0" smtClean="0">
                          <a:effectLst/>
                          <a:latin typeface="+mn-lt"/>
                          <a:ea typeface="Times New Roman"/>
                          <a:cs typeface="Times New Roman"/>
                        </a:rPr>
                        <a:t>Christian Hall</a:t>
                      </a:r>
                    </a:p>
                  </a:txBody>
                  <a:tcPr marL="68580" marR="68580" marT="0" marB="0"/>
                </a:tc>
                <a:tc>
                  <a:txBody>
                    <a:bodyPr/>
                    <a:lstStyle/>
                    <a:p>
                      <a:pPr>
                        <a:spcAft>
                          <a:spcPts val="0"/>
                        </a:spcAft>
                      </a:pPr>
                      <a:r>
                        <a:rPr lang="en-AU" sz="1100" dirty="0" smtClean="0">
                          <a:effectLst/>
                          <a:latin typeface="+mn-lt"/>
                          <a:ea typeface="Times New Roman"/>
                          <a:cs typeface="Times New Roman"/>
                        </a:rPr>
                        <a:t>Senior Advisor, Health Branch</a:t>
                      </a:r>
                    </a:p>
                  </a:txBody>
                  <a:tcPr marL="68580" marR="68580" marT="0" marB="0"/>
                </a:tc>
                <a:extLst>
                  <a:ext uri="{0D108BD9-81ED-4DB2-BD59-A6C34878D82A}">
                    <a16:rowId xmlns:a16="http://schemas.microsoft.com/office/drawing/2014/main" val="10008"/>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Calibri"/>
                          <a:cs typeface="Times New Roman"/>
                        </a:rPr>
                        <a:t>Department of the Prime Minister and Cabinet </a:t>
                      </a:r>
                      <a:endParaRPr lang="en-AU" sz="1100" dirty="0">
                        <a:effectLst/>
                        <a:latin typeface="Calibri"/>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Times New Roman"/>
                          <a:cs typeface="Times New Roman"/>
                        </a:rPr>
                        <a:t>Clare Sharp </a:t>
                      </a: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Calibri"/>
                          <a:cs typeface="Times New Roman"/>
                        </a:rPr>
                        <a:t>AS, Business and Economic Policy </a:t>
                      </a: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Calibri"/>
                          <a:cs typeface="Times New Roman"/>
                        </a:rPr>
                        <a:t>Department of the Prime Minister and Cabinet </a:t>
                      </a:r>
                    </a:p>
                    <a:p>
                      <a:pPr marL="0" marR="0" indent="0" algn="l" defTabSz="457200" rtl="0" eaLnBrk="1" fontAlgn="auto" latinLnBrk="0" hangingPunct="1">
                        <a:lnSpc>
                          <a:spcPct val="100000"/>
                        </a:lnSpc>
                        <a:spcBef>
                          <a:spcPts val="0"/>
                        </a:spcBef>
                        <a:spcAft>
                          <a:spcPts val="0"/>
                        </a:spcAft>
                        <a:buClrTx/>
                        <a:buSzTx/>
                        <a:buFontTx/>
                        <a:buNone/>
                        <a:tabLst/>
                        <a:defRPr/>
                      </a:pPr>
                      <a:endParaRPr lang="en-AU" sz="1100" dirty="0">
                        <a:effectLst/>
                        <a:latin typeface="Calibri"/>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Times New Roman"/>
                          <a:cs typeface="Times New Roman"/>
                        </a:rPr>
                        <a:t>Rachel Kerrigan</a:t>
                      </a: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Calibri"/>
                          <a:ea typeface="Calibri"/>
                          <a:cs typeface="Times New Roman"/>
                        </a:rPr>
                        <a:t>Acting AS, CDP Branch</a:t>
                      </a: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Calibri"/>
                          <a:ea typeface="Calibri"/>
                          <a:cs typeface="Times New Roman"/>
                        </a:rPr>
                        <a:t>Department</a:t>
                      </a:r>
                      <a:r>
                        <a:rPr lang="en-AU" sz="1100" baseline="0" dirty="0" smtClean="0">
                          <a:effectLst/>
                          <a:latin typeface="Calibri"/>
                          <a:ea typeface="Calibri"/>
                          <a:cs typeface="Times New Roman"/>
                        </a:rPr>
                        <a:t> of Social Services</a:t>
                      </a:r>
                      <a:endParaRPr lang="en-AU" sz="1100" dirty="0">
                        <a:effectLst/>
                        <a:latin typeface="Calibri"/>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mn-lt"/>
                          <a:ea typeface="Times New Roman"/>
                          <a:cs typeface="Times New Roman"/>
                        </a:rPr>
                        <a:t>John Riley</a:t>
                      </a: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100" dirty="0" smtClean="0">
                          <a:effectLst/>
                          <a:latin typeface="Calibri"/>
                          <a:ea typeface="Calibri"/>
                          <a:cs typeface="Times New Roman"/>
                        </a:rPr>
                        <a:t>AS</a:t>
                      </a:r>
                      <a:r>
                        <a:rPr lang="en-AU" sz="1100" baseline="0" dirty="0" smtClean="0">
                          <a:effectLst/>
                          <a:latin typeface="Calibri"/>
                          <a:ea typeface="Calibri"/>
                          <a:cs typeface="Times New Roman"/>
                        </a:rPr>
                        <a:t>, Market Oversight Branch</a:t>
                      </a:r>
                      <a:endParaRPr lang="en-AU"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143470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5295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graphicFrame>
        <p:nvGraphicFramePr>
          <p:cNvPr id="2" name="Content Placeholder 5"/>
          <p:cNvGraphicFramePr>
            <a:graphicFrameLocks noGrp="1"/>
          </p:cNvGraphicFramePr>
          <p:nvPr>
            <p:ph idx="1"/>
            <p:extLst>
              <p:ext uri="{D42A27DB-BD31-4B8C-83A1-F6EECF244321}">
                <p14:modId xmlns:p14="http://schemas.microsoft.com/office/powerpoint/2010/main" val="335743463"/>
              </p:ext>
            </p:extLst>
          </p:nvPr>
        </p:nvGraphicFramePr>
        <p:xfrm>
          <a:off x="3867149" y="4572001"/>
          <a:ext cx="4828117" cy="1854200"/>
        </p:xfrm>
        <a:graphic>
          <a:graphicData uri="http://schemas.openxmlformats.org/drawingml/2006/table">
            <a:tbl>
              <a:tblPr>
                <a:tableStyleId>{5C22544A-7EE6-4342-B048-85BDC9FD1C3A}</a:tableStyleId>
              </a:tblPr>
              <a:tblGrid>
                <a:gridCol w="4828117">
                  <a:extLst>
                    <a:ext uri="{9D8B030D-6E8A-4147-A177-3AD203B41FA5}">
                      <a16:colId xmlns:a16="http://schemas.microsoft.com/office/drawing/2014/main" val="20000"/>
                    </a:ext>
                  </a:extLst>
                </a:gridCol>
              </a:tblGrid>
              <a:tr h="370840">
                <a:tc>
                  <a:txBody>
                    <a:bodyPr/>
                    <a:lstStyle/>
                    <a:p>
                      <a:pPr algn="r"/>
                      <a:r>
                        <a:rPr lang="en-US" sz="1200" dirty="0" smtClean="0">
                          <a:solidFill>
                            <a:srgbClr val="FFFFFF"/>
                          </a:solidFill>
                          <a:latin typeface="Helvetica Light"/>
                          <a:cs typeface="Helvetica Light"/>
                        </a:rPr>
                        <a:t>Inside Policy Pty Ltd</a:t>
                      </a:r>
                      <a:endParaRPr lang="en-US" sz="1200" dirty="0">
                        <a:solidFill>
                          <a:srgbClr val="FFFFFF"/>
                        </a:solidFill>
                        <a:latin typeface="Helvetica Light"/>
                        <a:cs typeface="Helvetica Ligh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200" dirty="0" smtClean="0">
                          <a:solidFill>
                            <a:srgbClr val="FFFFFF"/>
                          </a:solidFill>
                          <a:latin typeface="Helvetica Light"/>
                          <a:cs typeface="Helvetica Light"/>
                        </a:rPr>
                        <a:t>86 137 290 718 </a:t>
                      </a:r>
                      <a:endParaRPr lang="en-US" sz="1200" dirty="0">
                        <a:solidFill>
                          <a:srgbClr val="FFFFFF"/>
                        </a:solidFill>
                        <a:latin typeface="Helvetica Light"/>
                        <a:cs typeface="Helvetica Ligh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r>
                        <a:rPr lang="en-US" sz="1200" dirty="0" smtClean="0">
                          <a:solidFill>
                            <a:srgbClr val="FFFFFF"/>
                          </a:solidFill>
                          <a:latin typeface="Helvetica Light"/>
                          <a:cs typeface="Helvetica Light"/>
                        </a:rPr>
                        <a:t>Level 2, 101 William Street, </a:t>
                      </a:r>
                      <a:r>
                        <a:rPr lang="en-US" sz="1200" dirty="0" err="1" smtClean="0">
                          <a:solidFill>
                            <a:srgbClr val="FFFFFF"/>
                          </a:solidFill>
                          <a:latin typeface="Helvetica Light"/>
                          <a:cs typeface="Helvetica Light"/>
                        </a:rPr>
                        <a:t>Darlinghurst</a:t>
                      </a:r>
                      <a:r>
                        <a:rPr lang="en-US" sz="1200" baseline="0" dirty="0" smtClean="0">
                          <a:solidFill>
                            <a:srgbClr val="FFFFFF"/>
                          </a:solidFill>
                          <a:latin typeface="Helvetica Light"/>
                          <a:cs typeface="Helvetica Light"/>
                        </a:rPr>
                        <a:t>, NSW 2010</a:t>
                      </a:r>
                      <a:endParaRPr lang="en-US" sz="1200" dirty="0">
                        <a:solidFill>
                          <a:srgbClr val="FFFFFF"/>
                        </a:solidFill>
                        <a:latin typeface="Helvetica Light"/>
                        <a:cs typeface="Helvetica Ligh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r>
                        <a:rPr lang="en-US" sz="1200" dirty="0" smtClean="0">
                          <a:solidFill>
                            <a:srgbClr val="FFFFFF"/>
                          </a:solidFill>
                          <a:latin typeface="Helvetica Light"/>
                          <a:cs typeface="Helvetica Light"/>
                        </a:rPr>
                        <a:t>PO Box 1315 Potts Point</a:t>
                      </a:r>
                      <a:r>
                        <a:rPr lang="en-US" sz="1200" baseline="0" dirty="0" smtClean="0">
                          <a:solidFill>
                            <a:srgbClr val="FFFFFF"/>
                          </a:solidFill>
                          <a:latin typeface="Helvetica Light"/>
                          <a:cs typeface="Helvetica Light"/>
                        </a:rPr>
                        <a:t> NSW 2011</a:t>
                      </a:r>
                      <a:endParaRPr lang="en-US" sz="1200" dirty="0">
                        <a:solidFill>
                          <a:srgbClr val="FFFFFF"/>
                        </a:solidFill>
                        <a:latin typeface="Helvetica Light"/>
                        <a:cs typeface="Helvetica Ligh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lgn="r"/>
                      <a:r>
                        <a:rPr lang="en-US" sz="1200" dirty="0" err="1" smtClean="0">
                          <a:solidFill>
                            <a:srgbClr val="FFFFFF"/>
                          </a:solidFill>
                          <a:latin typeface="Helvetica Light"/>
                          <a:cs typeface="Helvetica Light"/>
                        </a:rPr>
                        <a:t>insidepolicy.com.au</a:t>
                      </a:r>
                      <a:endParaRPr lang="en-US" sz="1200" dirty="0">
                        <a:solidFill>
                          <a:srgbClr val="FFFFFF"/>
                        </a:solidFill>
                        <a:latin typeface="Helvetica Light"/>
                        <a:cs typeface="Helvetica Ligh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pic>
        <p:nvPicPr>
          <p:cNvPr id="3" name="Picture 2" descr="Inside Policy Logo (Wh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2366" y="2916766"/>
            <a:ext cx="3419900" cy="1807633"/>
          </a:xfrm>
          <a:prstGeom prst="rect">
            <a:avLst/>
          </a:prstGeom>
        </p:spPr>
      </p:pic>
      <p:sp>
        <p:nvSpPr>
          <p:cNvPr id="4" name="Rectangle 3"/>
          <p:cNvSpPr/>
          <p:nvPr/>
        </p:nvSpPr>
        <p:spPr>
          <a:xfrm>
            <a:off x="6976526" y="3987772"/>
            <a:ext cx="1481665" cy="41486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spc="-100" dirty="0" smtClean="0">
                <a:solidFill>
                  <a:srgbClr val="FFFFFF"/>
                </a:solidFill>
                <a:latin typeface="Helvetica Light"/>
                <a:cs typeface="Helvetica Light"/>
              </a:rPr>
              <a:t>clear thinking begins here</a:t>
            </a:r>
            <a:endParaRPr lang="en-US" sz="700" spc="-100" dirty="0">
              <a:solidFill>
                <a:srgbClr val="FFFFFF"/>
              </a:solidFill>
              <a:latin typeface="Helvetica Light"/>
              <a:cs typeface="Helvetica Light"/>
            </a:endParaRPr>
          </a:p>
        </p:txBody>
      </p:sp>
    </p:spTree>
    <p:extLst>
      <p:ext uri="{BB962C8B-B14F-4D97-AF65-F5344CB8AC3E}">
        <p14:creationId xmlns:p14="http://schemas.microsoft.com/office/powerpoint/2010/main" val="495840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2" name="Content Placeholder 2"/>
          <p:cNvSpPr>
            <a:spLocks noGrp="1"/>
          </p:cNvSpPr>
          <p:nvPr>
            <p:ph idx="1"/>
          </p:nvPr>
        </p:nvSpPr>
        <p:spPr>
          <a:xfrm>
            <a:off x="457200" y="1308102"/>
            <a:ext cx="8219440" cy="4525963"/>
          </a:xfrm>
        </p:spPr>
        <p:txBody>
          <a:bodyPr>
            <a:normAutofit/>
          </a:bodyPr>
          <a:lstStyle/>
          <a:p>
            <a:pPr marL="0" indent="0" algn="just">
              <a:spcBef>
                <a:spcPts val="600"/>
              </a:spcBef>
              <a:spcAft>
                <a:spcPts val="600"/>
              </a:spcAft>
              <a:buNone/>
            </a:pPr>
            <a:r>
              <a:rPr lang="en-US" sz="1400" dirty="0" smtClean="0">
                <a:solidFill>
                  <a:schemeClr val="bg1"/>
                </a:solidFill>
                <a:latin typeface="Helvetica"/>
                <a:cs typeface="Helvetica"/>
              </a:rPr>
              <a:t>This document has been prepared by Inside Policy Pty Ltd on behalf of the </a:t>
            </a:r>
            <a:r>
              <a:rPr lang="en-US" sz="1400" dirty="0" err="1" smtClean="0">
                <a:solidFill>
                  <a:schemeClr val="bg1"/>
                </a:solidFill>
                <a:latin typeface="Helvetica"/>
                <a:cs typeface="Helvetica"/>
              </a:rPr>
              <a:t>the</a:t>
            </a:r>
            <a:r>
              <a:rPr lang="en-US" sz="1400" smtClean="0">
                <a:solidFill>
                  <a:schemeClr val="bg1"/>
                </a:solidFill>
                <a:latin typeface="Helvetica"/>
                <a:cs typeface="Helvetica"/>
              </a:rPr>
              <a:t> Prime </a:t>
            </a:r>
            <a:r>
              <a:rPr lang="en-US" sz="1400" dirty="0" smtClean="0">
                <a:solidFill>
                  <a:schemeClr val="bg1"/>
                </a:solidFill>
                <a:latin typeface="Helvetica"/>
                <a:cs typeface="Helvetica"/>
              </a:rPr>
              <a:t>Minister’s Indigenous Advisory Council and the Department of the Prime Minister &amp; Cabinet (the Department) to report on the outcomes of a workshop held on 11 August 2017 to discuss the economic development opportunities for Indigenous Australians under the National Disability Insurance Scheme.</a:t>
            </a:r>
          </a:p>
          <a:p>
            <a:pPr marL="0" indent="0" algn="just">
              <a:spcBef>
                <a:spcPts val="600"/>
              </a:spcBef>
              <a:spcAft>
                <a:spcPts val="600"/>
              </a:spcAft>
              <a:buNone/>
            </a:pPr>
            <a:r>
              <a:rPr lang="en-US" sz="1400" dirty="0" smtClean="0">
                <a:solidFill>
                  <a:schemeClr val="bg1"/>
                </a:solidFill>
                <a:latin typeface="Helvetica"/>
                <a:cs typeface="Helvetica"/>
              </a:rPr>
              <a:t>This report is confidential and has been prepared for the sole use of the Department. The contents of this report does not constitute Departmental policy.</a:t>
            </a:r>
          </a:p>
          <a:p>
            <a:pPr marL="0" indent="0" algn="just">
              <a:lnSpc>
                <a:spcPct val="120000"/>
              </a:lnSpc>
              <a:spcBef>
                <a:spcPts val="600"/>
              </a:spcBef>
              <a:buNone/>
            </a:pPr>
            <a:r>
              <a:rPr lang="en-US" sz="1400" dirty="0" smtClean="0">
                <a:solidFill>
                  <a:schemeClr val="bg1"/>
                </a:solidFill>
                <a:latin typeface="Helvetica"/>
                <a:cs typeface="Helvetica"/>
              </a:rPr>
              <a:t>Ownership </a:t>
            </a:r>
            <a:r>
              <a:rPr lang="en-US" sz="1400" dirty="0">
                <a:solidFill>
                  <a:schemeClr val="bg1"/>
                </a:solidFill>
                <a:latin typeface="Helvetica"/>
                <a:cs typeface="Helvetica"/>
              </a:rPr>
              <a:t>of Intellectual Property</a:t>
            </a:r>
          </a:p>
          <a:p>
            <a:pPr marL="0" indent="0" algn="just">
              <a:spcBef>
                <a:spcPts val="0"/>
              </a:spcBef>
              <a:buNone/>
            </a:pPr>
            <a:r>
              <a:rPr lang="en-AU" sz="1400" dirty="0">
                <a:solidFill>
                  <a:schemeClr val="bg1"/>
                </a:solidFill>
                <a:latin typeface="Helvetica"/>
                <a:cs typeface="Helvetica"/>
              </a:rPr>
              <a:t>All title, ownership rights and intellectual property rights in and relating to this report or any copies thereof including but not limited to copyright, logos, names, trademarks, service marks, design, text, sound recordings, images, links, concepts and themes are owned by Inside Policy Pty Ltd or used under authorized licence by Inside Policy Pty Ltd. Any reproduction, transmission, publication, performance, broadcast, alteration, license, hyperlink, creation of derivative works or other use in whole or in part in any manner without the prior written consent of Inside Policy Pty Ltd is strictly prohibited</a:t>
            </a:r>
            <a:r>
              <a:rPr lang="en-AU" sz="1400" dirty="0" smtClean="0">
                <a:solidFill>
                  <a:schemeClr val="bg1"/>
                </a:solidFill>
                <a:latin typeface="Helvetica"/>
                <a:cs typeface="Helvetica"/>
              </a:rPr>
              <a:t>.</a:t>
            </a:r>
            <a:endParaRPr lang="en-AU" sz="1400" dirty="0">
              <a:solidFill>
                <a:schemeClr val="bg1"/>
              </a:solidFill>
              <a:latin typeface="Helvetica"/>
              <a:cs typeface="Helvetica"/>
            </a:endParaRPr>
          </a:p>
        </p:txBody>
      </p:sp>
      <p:sp>
        <p:nvSpPr>
          <p:cNvPr id="3" name="TextBox 2"/>
          <p:cNvSpPr txBox="1"/>
          <p:nvPr/>
        </p:nvSpPr>
        <p:spPr>
          <a:xfrm>
            <a:off x="495300" y="262467"/>
            <a:ext cx="8191499" cy="369332"/>
          </a:xfrm>
          <a:prstGeom prst="rect">
            <a:avLst/>
          </a:prstGeom>
          <a:noFill/>
        </p:spPr>
        <p:txBody>
          <a:bodyPr wrap="square" rtlCol="0">
            <a:spAutoFit/>
          </a:bodyPr>
          <a:lstStyle/>
          <a:p>
            <a:r>
              <a:rPr lang="en-US" spc="-100" dirty="0" smtClean="0">
                <a:solidFill>
                  <a:srgbClr val="FFFFFF"/>
                </a:solidFill>
                <a:latin typeface="Helvetica"/>
                <a:cs typeface="Helvetica"/>
              </a:rPr>
              <a:t>Disclaimer</a:t>
            </a:r>
            <a:endParaRPr lang="en-US" spc="-100" dirty="0">
              <a:solidFill>
                <a:srgbClr val="FFFFFF"/>
              </a:solidFill>
              <a:latin typeface="Helvetica"/>
              <a:cs typeface="Helvetica"/>
            </a:endParaRPr>
          </a:p>
        </p:txBody>
      </p:sp>
    </p:spTree>
    <p:extLst>
      <p:ext uri="{BB962C8B-B14F-4D97-AF65-F5344CB8AC3E}">
        <p14:creationId xmlns:p14="http://schemas.microsoft.com/office/powerpoint/2010/main" val="3394272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5C03FC0-1933-194C-B38B-773EDC41E61B}" type="slidenum">
              <a:rPr lang="en-US" smtClean="0">
                <a:solidFill>
                  <a:srgbClr val="009999"/>
                </a:solidFill>
                <a:latin typeface="Sanchez Regular"/>
                <a:cs typeface="Sanchez Regular"/>
              </a:rPr>
              <a:pPr/>
              <a:t>3</a:t>
            </a:fld>
            <a:endParaRPr lang="en-US" dirty="0">
              <a:solidFill>
                <a:srgbClr val="009999"/>
              </a:solidFill>
              <a:latin typeface="Sanchez Regular"/>
              <a:cs typeface="Sanchez Regular"/>
            </a:endParaRPr>
          </a:p>
        </p:txBody>
      </p:sp>
      <p:sp>
        <p:nvSpPr>
          <p:cNvPr id="7" name="TextBox 6"/>
          <p:cNvSpPr txBox="1"/>
          <p:nvPr/>
        </p:nvSpPr>
        <p:spPr>
          <a:xfrm>
            <a:off x="495300" y="262467"/>
            <a:ext cx="8191499" cy="461665"/>
          </a:xfrm>
          <a:prstGeom prst="rect">
            <a:avLst/>
          </a:prstGeom>
          <a:solidFill>
            <a:srgbClr val="FFFFFF"/>
          </a:solidFill>
        </p:spPr>
        <p:txBody>
          <a:bodyPr wrap="square" rtlCol="0">
            <a:spAutoFit/>
          </a:bodyPr>
          <a:lstStyle/>
          <a:p>
            <a:r>
              <a:rPr lang="en-US" sz="2400" spc="-100" dirty="0" smtClean="0">
                <a:solidFill>
                  <a:srgbClr val="009999"/>
                </a:solidFill>
                <a:latin typeface="Helvetica"/>
                <a:cs typeface="Helvetica"/>
              </a:rPr>
              <a:t>What’s inside?</a:t>
            </a:r>
            <a:endParaRPr lang="en-US" sz="2400" spc="-100" dirty="0">
              <a:solidFill>
                <a:srgbClr val="009999"/>
              </a:solidFill>
              <a:latin typeface="Helvetica"/>
              <a:cs typeface="Helvetica"/>
            </a:endParaRPr>
          </a:p>
        </p:txBody>
      </p:sp>
      <p:sp>
        <p:nvSpPr>
          <p:cNvPr id="3"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graphicFrame>
        <p:nvGraphicFramePr>
          <p:cNvPr id="8" name="Content Placeholder 5"/>
          <p:cNvGraphicFramePr>
            <a:graphicFrameLocks/>
          </p:cNvGraphicFramePr>
          <p:nvPr>
            <p:extLst>
              <p:ext uri="{D42A27DB-BD31-4B8C-83A1-F6EECF244321}">
                <p14:modId xmlns:p14="http://schemas.microsoft.com/office/powerpoint/2010/main" val="4113634637"/>
              </p:ext>
            </p:extLst>
          </p:nvPr>
        </p:nvGraphicFramePr>
        <p:xfrm>
          <a:off x="457200" y="1159692"/>
          <a:ext cx="8229600" cy="1828800"/>
        </p:xfrm>
        <a:graphic>
          <a:graphicData uri="http://schemas.openxmlformats.org/drawingml/2006/table">
            <a:tbl>
              <a:tblPr>
                <a:effectLst/>
                <a:tableStyleId>{5C22544A-7EE6-4342-B048-85BDC9FD1C3A}</a:tableStyleId>
              </a:tblPr>
              <a:tblGrid>
                <a:gridCol w="6843432">
                  <a:extLst>
                    <a:ext uri="{9D8B030D-6E8A-4147-A177-3AD203B41FA5}">
                      <a16:colId xmlns:a16="http://schemas.microsoft.com/office/drawing/2014/main" val="20000"/>
                    </a:ext>
                  </a:extLst>
                </a:gridCol>
                <a:gridCol w="1386168">
                  <a:extLst>
                    <a:ext uri="{9D8B030D-6E8A-4147-A177-3AD203B41FA5}">
                      <a16:colId xmlns:a16="http://schemas.microsoft.com/office/drawing/2014/main" val="20001"/>
                    </a:ext>
                  </a:extLst>
                </a:gridCol>
              </a:tblGrid>
              <a:tr h="457200">
                <a:tc>
                  <a:txBody>
                    <a:bodyPr/>
                    <a:lstStyle/>
                    <a:p>
                      <a:r>
                        <a:rPr lang="en-US" sz="2000" b="0" dirty="0" smtClean="0">
                          <a:solidFill>
                            <a:schemeClr val="tx1">
                              <a:lumMod val="75000"/>
                              <a:lumOff val="25000"/>
                            </a:schemeClr>
                          </a:solidFill>
                          <a:latin typeface="Helvetica"/>
                          <a:cs typeface="Helvetica"/>
                        </a:rPr>
                        <a:t>Introduction</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noFill/>
                      <a:prstDash val="solid"/>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dirty="0" smtClean="0">
                          <a:solidFill>
                            <a:schemeClr val="tx1">
                              <a:lumMod val="75000"/>
                              <a:lumOff val="25000"/>
                            </a:schemeClr>
                          </a:solidFill>
                          <a:latin typeface="Helvetica"/>
                          <a:cs typeface="Helvetica"/>
                        </a:rPr>
                        <a:t>4</a:t>
                      </a:r>
                      <a:endParaRPr lang="en-US" sz="200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noFill/>
                      <a:prstDash val="solid"/>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57200">
                <a:tc>
                  <a:txBody>
                    <a:bodyPr/>
                    <a:lstStyle/>
                    <a:p>
                      <a:r>
                        <a:rPr lang="en-US" sz="2000" b="0" dirty="0" smtClean="0">
                          <a:solidFill>
                            <a:schemeClr val="tx1">
                              <a:lumMod val="75000"/>
                              <a:lumOff val="25000"/>
                            </a:schemeClr>
                          </a:solidFill>
                          <a:latin typeface="Helvetica"/>
                          <a:cs typeface="Helvetica"/>
                        </a:rPr>
                        <a:t>Agenda</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0" dirty="0" smtClean="0">
                          <a:solidFill>
                            <a:schemeClr val="tx1">
                              <a:lumMod val="75000"/>
                              <a:lumOff val="25000"/>
                            </a:schemeClr>
                          </a:solidFill>
                          <a:latin typeface="Helvetica"/>
                          <a:cs typeface="Helvetica"/>
                        </a:rPr>
                        <a:t>5</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57200">
                <a:tc>
                  <a:txBody>
                    <a:bodyPr/>
                    <a:lstStyle/>
                    <a:p>
                      <a:r>
                        <a:rPr lang="en-US" sz="2000" b="0" dirty="0" smtClean="0">
                          <a:solidFill>
                            <a:schemeClr val="tx1">
                              <a:lumMod val="75000"/>
                              <a:lumOff val="25000"/>
                            </a:schemeClr>
                          </a:solidFill>
                          <a:latin typeface="Helvetica"/>
                          <a:cs typeface="Helvetica"/>
                        </a:rPr>
                        <a:t>Workshop outcomes</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0" dirty="0" smtClean="0">
                          <a:solidFill>
                            <a:schemeClr val="tx1">
                              <a:lumMod val="75000"/>
                              <a:lumOff val="25000"/>
                            </a:schemeClr>
                          </a:solidFill>
                          <a:latin typeface="Helvetica"/>
                          <a:cs typeface="Helvetica"/>
                        </a:rPr>
                        <a:t>6</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7200">
                <a:tc>
                  <a:txBody>
                    <a:bodyPr/>
                    <a:lstStyle/>
                    <a:p>
                      <a:r>
                        <a:rPr lang="en-US" sz="2000" b="0" dirty="0" smtClean="0">
                          <a:solidFill>
                            <a:schemeClr val="tx1">
                              <a:lumMod val="75000"/>
                              <a:lumOff val="25000"/>
                            </a:schemeClr>
                          </a:solidFill>
                          <a:latin typeface="Helvetica"/>
                          <a:cs typeface="Helvetica"/>
                        </a:rPr>
                        <a:t>Appendix A: Workshop participants</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0" dirty="0" smtClean="0">
                          <a:solidFill>
                            <a:schemeClr val="tx1">
                              <a:lumMod val="75000"/>
                              <a:lumOff val="25000"/>
                            </a:schemeClr>
                          </a:solidFill>
                          <a:latin typeface="Helvetica"/>
                          <a:cs typeface="Helvetica"/>
                        </a:rPr>
                        <a:t>12</a:t>
                      </a:r>
                      <a:endParaRPr lang="en-US" sz="2000" b="0" dirty="0">
                        <a:solidFill>
                          <a:schemeClr val="tx1">
                            <a:lumMod val="75000"/>
                            <a:lumOff val="25000"/>
                          </a:schemeClr>
                        </a:solidFill>
                        <a:latin typeface="Helvetica"/>
                        <a:cs typeface="Helvetica"/>
                      </a:endParaRPr>
                    </a:p>
                  </a:txBody>
                  <a:tcPr anchor="b">
                    <a:lnL w="12700" cmpd="sng">
                      <a:noFill/>
                    </a:lnL>
                    <a:lnR w="12700" cmpd="sng">
                      <a:noFill/>
                    </a:lnR>
                    <a:lnT w="12700" cap="flat" cmpd="sng" algn="ctr">
                      <a:solidFill>
                        <a:scrgbClr r="0" g="0" b="0"/>
                      </a:solidFill>
                      <a:prstDash val="sysDash"/>
                      <a:round/>
                      <a:headEnd type="none" w="med" len="med"/>
                      <a:tailEnd type="none" w="med" len="med"/>
                    </a:lnT>
                    <a:lnB w="12700" cap="flat" cmpd="sng" algn="ctr">
                      <a:solidFill>
                        <a:scrgbClr r="0" g="0" b="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98924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 y="262467"/>
            <a:ext cx="8191499" cy="461665"/>
          </a:xfrm>
          <a:prstGeom prst="rect">
            <a:avLst/>
          </a:prstGeom>
          <a:solidFill>
            <a:srgbClr val="FFFFFF"/>
          </a:solidFill>
        </p:spPr>
        <p:txBody>
          <a:bodyPr wrap="square" rtlCol="0">
            <a:spAutoFit/>
          </a:bodyPr>
          <a:lstStyle/>
          <a:p>
            <a:r>
              <a:rPr lang="en-US" sz="2400" spc="-100" dirty="0" smtClean="0">
                <a:solidFill>
                  <a:srgbClr val="009999"/>
                </a:solidFill>
                <a:latin typeface="Helvetica"/>
                <a:cs typeface="Helvetica"/>
              </a:rPr>
              <a:t>Introduction</a:t>
            </a:r>
            <a:endParaRPr lang="en-US" sz="2400" spc="-100" dirty="0">
              <a:solidFill>
                <a:srgbClr val="009999"/>
              </a:solidFill>
              <a:latin typeface="Helvetica"/>
              <a:cs typeface="Helvetica"/>
            </a:endParaRPr>
          </a:p>
        </p:txBody>
      </p:sp>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4</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12" name="Rectangle 11"/>
          <p:cNvSpPr/>
          <p:nvPr/>
        </p:nvSpPr>
        <p:spPr>
          <a:xfrm>
            <a:off x="495301" y="866657"/>
            <a:ext cx="4019868" cy="5432255"/>
          </a:xfrm>
          <a:prstGeom prst="rect">
            <a:avLst/>
          </a:prstGeom>
        </p:spPr>
        <p:txBody>
          <a:bodyPr wrap="square">
            <a:spAutoFit/>
          </a:bodyPr>
          <a:lstStyle/>
          <a:p>
            <a:pPr algn="just">
              <a:spcBef>
                <a:spcPts val="600"/>
              </a:spcBef>
              <a:spcAft>
                <a:spcPts val="600"/>
              </a:spcAft>
            </a:pPr>
            <a:r>
              <a:rPr lang="en-AU" sz="1200" dirty="0" smtClean="0">
                <a:latin typeface="Helvetica" charset="0"/>
                <a:ea typeface="Helvetica" charset="0"/>
                <a:cs typeface="Helvetica" charset="0"/>
              </a:rPr>
              <a:t>The Department of the Prime Minister and Cabinet engaged Inside Policy to facilitate and report on a workshop on economic development opportunities within the National Disability Insurance Scheme (NDIS) for Indigenous Australians. This workshop was initiated and hosted by the Prime Minister’s Indigenous Advisory Council.</a:t>
            </a:r>
          </a:p>
          <a:p>
            <a:pPr algn="just">
              <a:spcBef>
                <a:spcPts val="600"/>
              </a:spcBef>
              <a:spcAft>
                <a:spcPts val="600"/>
              </a:spcAft>
            </a:pPr>
            <a:r>
              <a:rPr lang="en-AU" sz="1200" dirty="0" smtClean="0">
                <a:latin typeface="Helvetica" charset="0"/>
                <a:ea typeface="Helvetica" charset="0"/>
                <a:cs typeface="Helvetica" charset="0"/>
              </a:rPr>
              <a:t>The </a:t>
            </a:r>
            <a:r>
              <a:rPr lang="en-AU" sz="1200" dirty="0">
                <a:latin typeface="Helvetica" charset="0"/>
                <a:ea typeface="Helvetica" charset="0"/>
                <a:cs typeface="Helvetica" charset="0"/>
              </a:rPr>
              <a:t>workshop was held at the National Centre of Indigenous Excellence in Redfern on 10 August </a:t>
            </a:r>
            <a:r>
              <a:rPr lang="en-AU" sz="1200" dirty="0" smtClean="0">
                <a:latin typeface="Helvetica" charset="0"/>
                <a:ea typeface="Helvetica" charset="0"/>
                <a:cs typeface="Helvetica" charset="0"/>
              </a:rPr>
              <a:t>2017 and was </a:t>
            </a:r>
            <a:r>
              <a:rPr lang="en-AU" sz="1200" dirty="0">
                <a:latin typeface="Helvetica" charset="0"/>
                <a:ea typeface="Helvetica" charset="0"/>
                <a:cs typeface="Helvetica" charset="0"/>
              </a:rPr>
              <a:t>attended by over 30 representatives from Aboriginal Community Controlled Health Organisations, Indigenous peak bodies and service delivery organisations, Indigenous disability advocates, microfinance, government, disability provider peaks and the National Disability Insurance Agency</a:t>
            </a:r>
            <a:r>
              <a:rPr lang="en-AU" sz="1200" dirty="0" smtClean="0">
                <a:latin typeface="Helvetica" charset="0"/>
                <a:ea typeface="Helvetica" charset="0"/>
                <a:cs typeface="Helvetica" charset="0"/>
              </a:rPr>
              <a:t>.</a:t>
            </a:r>
          </a:p>
          <a:p>
            <a:pPr algn="just">
              <a:spcBef>
                <a:spcPts val="600"/>
              </a:spcBef>
              <a:spcAft>
                <a:spcPts val="600"/>
              </a:spcAft>
            </a:pPr>
            <a:r>
              <a:rPr lang="en-AU" sz="1200" dirty="0" smtClean="0">
                <a:latin typeface="Helvetica" charset="0"/>
                <a:ea typeface="Helvetica" charset="0"/>
                <a:cs typeface="Helvetica" charset="0"/>
              </a:rPr>
              <a:t>The overarching objective of the workshop was to build a “call to action” amongst representatives in the room to do their part in seizing the opportunities that exist within the NDIS for Indigenous Australians.</a:t>
            </a:r>
          </a:p>
          <a:p>
            <a:pPr algn="just">
              <a:spcBef>
                <a:spcPts val="600"/>
              </a:spcBef>
              <a:spcAft>
                <a:spcPts val="600"/>
              </a:spcAft>
            </a:pPr>
            <a:r>
              <a:rPr lang="en-AU" sz="1200" dirty="0">
                <a:latin typeface="Helvetica" charset="0"/>
                <a:ea typeface="Helvetica" charset="0"/>
                <a:cs typeface="Helvetica" charset="0"/>
              </a:rPr>
              <a:t>This report outlines the feedback to emerge from the </a:t>
            </a:r>
            <a:r>
              <a:rPr lang="en-AU" sz="1200" dirty="0" smtClean="0">
                <a:latin typeface="Helvetica" charset="0"/>
                <a:ea typeface="Helvetica" charset="0"/>
                <a:cs typeface="Helvetica" charset="0"/>
              </a:rPr>
              <a:t>workshop.</a:t>
            </a:r>
          </a:p>
          <a:p>
            <a:pPr lvl="0"/>
            <a:r>
              <a:rPr lang="en-AU" sz="1200" dirty="0" smtClean="0">
                <a:latin typeface="Helvetica" charset="0"/>
                <a:ea typeface="Helvetica" charset="0"/>
                <a:cs typeface="Helvetica" charset="0"/>
              </a:rPr>
              <a:t>The overarching sentiment from the workshop can be summarised as “Nothing </a:t>
            </a:r>
            <a:r>
              <a:rPr lang="en-AU" sz="1200" dirty="0">
                <a:latin typeface="Helvetica" charset="0"/>
                <a:ea typeface="Helvetica" charset="0"/>
                <a:cs typeface="Helvetica" charset="0"/>
              </a:rPr>
              <a:t>about us without us. Done with us not for </a:t>
            </a:r>
            <a:r>
              <a:rPr lang="en-AU" sz="1200" dirty="0" smtClean="0">
                <a:latin typeface="Helvetica" charset="0"/>
                <a:ea typeface="Helvetica" charset="0"/>
                <a:cs typeface="Helvetica" charset="0"/>
              </a:rPr>
              <a:t>us.” Workshop participants strongly conveyed the importance of the NDIS being rolled out with rather than for Indigenous communities.</a:t>
            </a:r>
            <a:endParaRPr lang="en-GB" sz="1200" dirty="0">
              <a:latin typeface="Helvetica" charset="0"/>
              <a:ea typeface="Helvetica" charset="0"/>
              <a:cs typeface="Helvetica" charset="0"/>
            </a:endParaRPr>
          </a:p>
        </p:txBody>
      </p:sp>
      <p:sp>
        <p:nvSpPr>
          <p:cNvPr id="6" name="Rectangle 5"/>
          <p:cNvSpPr/>
          <p:nvPr/>
        </p:nvSpPr>
        <p:spPr>
          <a:xfrm>
            <a:off x="4667569" y="866657"/>
            <a:ext cx="4019868" cy="2154436"/>
          </a:xfrm>
          <a:prstGeom prst="rect">
            <a:avLst/>
          </a:prstGeom>
        </p:spPr>
        <p:txBody>
          <a:bodyPr wrap="square">
            <a:spAutoFit/>
          </a:bodyPr>
          <a:lstStyle/>
          <a:p>
            <a:pPr algn="just">
              <a:spcBef>
                <a:spcPts val="600"/>
              </a:spcBef>
              <a:spcAft>
                <a:spcPts val="600"/>
              </a:spcAft>
            </a:pPr>
            <a:r>
              <a:rPr lang="en-AU" sz="1200" dirty="0" smtClean="0">
                <a:latin typeface="Helvetica" charset="0"/>
                <a:ea typeface="Helvetica" charset="0"/>
                <a:cs typeface="Helvetica" charset="0"/>
              </a:rPr>
              <a:t>The remainder of this report summarises the feedback provided on the following discussion items:</a:t>
            </a:r>
          </a:p>
          <a:p>
            <a:pPr marL="171450" indent="-171450" algn="just">
              <a:spcBef>
                <a:spcPts val="600"/>
              </a:spcBef>
              <a:spcAft>
                <a:spcPts val="600"/>
              </a:spcAft>
              <a:buFont typeface="Arial"/>
              <a:buChar char="•"/>
            </a:pPr>
            <a:r>
              <a:rPr lang="en-AU" sz="1200" dirty="0" smtClean="0">
                <a:latin typeface="Helvetica" charset="0"/>
                <a:ea typeface="Helvetica" charset="0"/>
                <a:cs typeface="Helvetica" charset="0"/>
              </a:rPr>
              <a:t>The current challenges within the NDIS.</a:t>
            </a:r>
          </a:p>
          <a:p>
            <a:pPr marL="171450" indent="-171450" algn="just">
              <a:spcBef>
                <a:spcPts val="600"/>
              </a:spcBef>
              <a:spcAft>
                <a:spcPts val="600"/>
              </a:spcAft>
              <a:buFont typeface="Arial"/>
              <a:buChar char="•"/>
            </a:pPr>
            <a:r>
              <a:rPr lang="en-AU" sz="1200" dirty="0" smtClean="0">
                <a:latin typeface="Helvetica" charset="0"/>
                <a:ea typeface="Helvetica" charset="0"/>
                <a:cs typeface="Helvetica" charset="0"/>
              </a:rPr>
              <a:t>The opportunities that exist.</a:t>
            </a:r>
          </a:p>
          <a:p>
            <a:pPr marL="171450" indent="-171450" algn="just">
              <a:spcBef>
                <a:spcPts val="600"/>
              </a:spcBef>
              <a:spcAft>
                <a:spcPts val="600"/>
              </a:spcAft>
              <a:buFont typeface="Arial"/>
              <a:buChar char="•"/>
            </a:pPr>
            <a:r>
              <a:rPr lang="en-AU" sz="1200" dirty="0" smtClean="0">
                <a:latin typeface="Helvetica" charset="0"/>
                <a:ea typeface="Helvetica" charset="0"/>
                <a:cs typeface="Helvetica" charset="0"/>
              </a:rPr>
              <a:t>On-country models for delivering the NDIS.</a:t>
            </a:r>
          </a:p>
          <a:p>
            <a:pPr marL="171450" indent="-171450" algn="just">
              <a:spcBef>
                <a:spcPts val="600"/>
              </a:spcBef>
              <a:spcAft>
                <a:spcPts val="600"/>
              </a:spcAft>
              <a:buFont typeface="Arial"/>
              <a:buChar char="•"/>
            </a:pPr>
            <a:r>
              <a:rPr lang="en-AU" sz="1200" dirty="0" smtClean="0">
                <a:latin typeface="Helvetica" charset="0"/>
                <a:ea typeface="Helvetica" charset="0"/>
                <a:cs typeface="Helvetica" charset="0"/>
              </a:rPr>
              <a:t>Participation and advocacy.</a:t>
            </a:r>
          </a:p>
          <a:p>
            <a:pPr marL="171450" indent="-171450" algn="just">
              <a:spcBef>
                <a:spcPts val="600"/>
              </a:spcBef>
              <a:spcAft>
                <a:spcPts val="600"/>
              </a:spcAft>
              <a:buFont typeface="Arial"/>
              <a:buChar char="•"/>
            </a:pPr>
            <a:r>
              <a:rPr lang="en-AU" sz="1200" dirty="0" smtClean="0">
                <a:latin typeface="Helvetica" charset="0"/>
                <a:ea typeface="Helvetica" charset="0"/>
                <a:cs typeface="Helvetica" charset="0"/>
              </a:rPr>
              <a:t>Financial viability.</a:t>
            </a:r>
          </a:p>
        </p:txBody>
      </p:sp>
    </p:spTree>
    <p:extLst>
      <p:ext uri="{BB962C8B-B14F-4D97-AF65-F5344CB8AC3E}">
        <p14:creationId xmlns:p14="http://schemas.microsoft.com/office/powerpoint/2010/main" val="2839344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 y="262467"/>
            <a:ext cx="8191499" cy="461665"/>
          </a:xfrm>
          <a:prstGeom prst="rect">
            <a:avLst/>
          </a:prstGeom>
          <a:solidFill>
            <a:srgbClr val="FFFFFF"/>
          </a:solidFill>
        </p:spPr>
        <p:txBody>
          <a:bodyPr wrap="square" rtlCol="0">
            <a:spAutoFit/>
          </a:bodyPr>
          <a:lstStyle/>
          <a:p>
            <a:r>
              <a:rPr lang="en-US" sz="2400" spc="-100" dirty="0" smtClean="0">
                <a:solidFill>
                  <a:srgbClr val="009999"/>
                </a:solidFill>
                <a:latin typeface="Helvetica"/>
                <a:cs typeface="Helvetica"/>
              </a:rPr>
              <a:t>Agenda</a:t>
            </a:r>
            <a:endParaRPr lang="en-US" sz="2400" spc="-100" dirty="0">
              <a:solidFill>
                <a:srgbClr val="009999"/>
              </a:solidFill>
              <a:latin typeface="Helvetica"/>
              <a:cs typeface="Helvetica"/>
            </a:endParaRPr>
          </a:p>
        </p:txBody>
      </p:sp>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5</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graphicFrame>
        <p:nvGraphicFramePr>
          <p:cNvPr id="3" name="Table 2" descr="Number, Discussion topic and description." title="Agenda"/>
          <p:cNvGraphicFramePr>
            <a:graphicFrameLocks noGrp="1"/>
          </p:cNvGraphicFramePr>
          <p:nvPr>
            <p:extLst>
              <p:ext uri="{D42A27DB-BD31-4B8C-83A1-F6EECF244321}">
                <p14:modId xmlns:p14="http://schemas.microsoft.com/office/powerpoint/2010/main" val="2703345176"/>
              </p:ext>
            </p:extLst>
          </p:nvPr>
        </p:nvGraphicFramePr>
        <p:xfrm>
          <a:off x="495298" y="926603"/>
          <a:ext cx="8191500" cy="4536440"/>
        </p:xfrm>
        <a:graphic>
          <a:graphicData uri="http://schemas.openxmlformats.org/drawingml/2006/table">
            <a:tbl>
              <a:tblPr firstRow="1" bandRow="1">
                <a:tableStyleId>{F2DE63D5-997A-4646-A377-4702673A728D}</a:tableStyleId>
              </a:tblPr>
              <a:tblGrid>
                <a:gridCol w="528337">
                  <a:extLst>
                    <a:ext uri="{9D8B030D-6E8A-4147-A177-3AD203B41FA5}">
                      <a16:colId xmlns:a16="http://schemas.microsoft.com/office/drawing/2014/main" val="20000"/>
                    </a:ext>
                  </a:extLst>
                </a:gridCol>
                <a:gridCol w="2132573">
                  <a:extLst>
                    <a:ext uri="{9D8B030D-6E8A-4147-A177-3AD203B41FA5}">
                      <a16:colId xmlns:a16="http://schemas.microsoft.com/office/drawing/2014/main" val="20001"/>
                    </a:ext>
                  </a:extLst>
                </a:gridCol>
                <a:gridCol w="5530590">
                  <a:extLst>
                    <a:ext uri="{9D8B030D-6E8A-4147-A177-3AD203B41FA5}">
                      <a16:colId xmlns:a16="http://schemas.microsoft.com/office/drawing/2014/main" val="20002"/>
                    </a:ext>
                  </a:extLst>
                </a:gridCol>
              </a:tblGrid>
              <a:tr h="370840">
                <a:tc>
                  <a:txBody>
                    <a:bodyPr/>
                    <a:lstStyle/>
                    <a:p>
                      <a:r>
                        <a:rPr lang="en-US" sz="1200" dirty="0" smtClean="0">
                          <a:latin typeface="Helvetica"/>
                          <a:cs typeface="Helvetica"/>
                        </a:rPr>
                        <a:t>No.</a:t>
                      </a:r>
                      <a:endParaRPr lang="en-US" sz="1200" dirty="0">
                        <a:latin typeface="Helvetica"/>
                        <a:cs typeface="Helvetica"/>
                      </a:endParaRPr>
                    </a:p>
                  </a:txBody>
                  <a:tcPr/>
                </a:tc>
                <a:tc>
                  <a:txBody>
                    <a:bodyPr/>
                    <a:lstStyle/>
                    <a:p>
                      <a:r>
                        <a:rPr lang="en-US" sz="1200" dirty="0" smtClean="0">
                          <a:latin typeface="Helvetica"/>
                          <a:cs typeface="Helvetica"/>
                        </a:rPr>
                        <a:t>Discussion</a:t>
                      </a:r>
                      <a:r>
                        <a:rPr lang="en-US" sz="1200" baseline="0" dirty="0" smtClean="0">
                          <a:latin typeface="Helvetica"/>
                          <a:cs typeface="Helvetica"/>
                        </a:rPr>
                        <a:t> Topic</a:t>
                      </a:r>
                      <a:endParaRPr lang="en-US" sz="1200" dirty="0">
                        <a:latin typeface="Helvetica"/>
                        <a:cs typeface="Helvetica"/>
                      </a:endParaRPr>
                    </a:p>
                  </a:txBody>
                  <a:tcPr/>
                </a:tc>
                <a:tc>
                  <a:txBody>
                    <a:bodyPr/>
                    <a:lstStyle/>
                    <a:p>
                      <a:r>
                        <a:rPr lang="en-US" sz="1200" dirty="0" smtClean="0">
                          <a:latin typeface="Helvetica"/>
                          <a:cs typeface="Helvetica"/>
                        </a:rPr>
                        <a:t>Description</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spcBef>
                          <a:spcPts val="600"/>
                        </a:spcBef>
                        <a:spcAft>
                          <a:spcPts val="600"/>
                        </a:spcAft>
                      </a:pPr>
                      <a:r>
                        <a:rPr lang="en-US" sz="1200" dirty="0" smtClean="0">
                          <a:latin typeface="Helvetica"/>
                          <a:cs typeface="Helvetica"/>
                        </a:rPr>
                        <a:t>1.</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Welcome</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Welcome</a:t>
                      </a:r>
                      <a:r>
                        <a:rPr lang="en-US" sz="1200" baseline="0" dirty="0" smtClean="0">
                          <a:latin typeface="Helvetica"/>
                          <a:cs typeface="Helvetica"/>
                        </a:rPr>
                        <a:t> to Country and opening remarks by IAC Co-Chair Andrea Mason.</a:t>
                      </a:r>
                      <a:endParaRPr lang="en-US" sz="1200" dirty="0">
                        <a:latin typeface="Helvetica"/>
                        <a:cs typeface="Helvetica"/>
                      </a:endParaRPr>
                    </a:p>
                  </a:txBody>
                  <a:tcPr/>
                </a:tc>
                <a:extLst>
                  <a:ext uri="{0D108BD9-81ED-4DB2-BD59-A6C34878D82A}">
                    <a16:rowId xmlns:a16="http://schemas.microsoft.com/office/drawing/2014/main" val="10001"/>
                  </a:ext>
                </a:extLst>
              </a:tr>
              <a:tr h="370840">
                <a:tc>
                  <a:txBody>
                    <a:bodyPr/>
                    <a:lstStyle/>
                    <a:p>
                      <a:pPr>
                        <a:spcBef>
                          <a:spcPts val="600"/>
                        </a:spcBef>
                        <a:spcAft>
                          <a:spcPts val="600"/>
                        </a:spcAft>
                      </a:pPr>
                      <a:r>
                        <a:rPr lang="en-US" sz="1200" dirty="0" smtClean="0">
                          <a:latin typeface="Helvetica"/>
                          <a:cs typeface="Helvetica"/>
                        </a:rPr>
                        <a:t>2.</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Setting the scene</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Presentations</a:t>
                      </a:r>
                      <a:r>
                        <a:rPr lang="en-US" sz="1200" baseline="0" dirty="0" smtClean="0">
                          <a:latin typeface="Helvetica"/>
                          <a:cs typeface="Helvetica"/>
                        </a:rPr>
                        <a:t> on:</a:t>
                      </a:r>
                    </a:p>
                    <a:p>
                      <a:pPr marL="171450" indent="-171450">
                        <a:spcBef>
                          <a:spcPts val="600"/>
                        </a:spcBef>
                        <a:spcAft>
                          <a:spcPts val="0"/>
                        </a:spcAft>
                        <a:buFont typeface="Arial"/>
                        <a:buChar char="•"/>
                      </a:pPr>
                      <a:r>
                        <a:rPr lang="en-US" sz="1200" dirty="0" smtClean="0">
                          <a:latin typeface="Helvetica"/>
                          <a:cs typeface="Helvetica"/>
                        </a:rPr>
                        <a:t>The NDIS and its</a:t>
                      </a:r>
                      <a:r>
                        <a:rPr lang="en-US" sz="1200" baseline="0" dirty="0" smtClean="0">
                          <a:latin typeface="Helvetica"/>
                          <a:cs typeface="Helvetica"/>
                        </a:rPr>
                        <a:t> roll-out to remote Indigenous communities</a:t>
                      </a:r>
                    </a:p>
                    <a:p>
                      <a:pPr marL="171450" indent="-171450">
                        <a:spcBef>
                          <a:spcPts val="600"/>
                        </a:spcBef>
                        <a:spcAft>
                          <a:spcPts val="0"/>
                        </a:spcAft>
                        <a:buFont typeface="Arial"/>
                        <a:buChar char="•"/>
                      </a:pPr>
                      <a:r>
                        <a:rPr lang="en-US" sz="1200" baseline="0" dirty="0" smtClean="0">
                          <a:latin typeface="Helvetica"/>
                          <a:cs typeface="Helvetica"/>
                        </a:rPr>
                        <a:t>Overview of the disability services sector</a:t>
                      </a:r>
                    </a:p>
                    <a:p>
                      <a:pPr marL="171450" indent="-171450">
                        <a:spcBef>
                          <a:spcPts val="600"/>
                        </a:spcBef>
                        <a:spcAft>
                          <a:spcPts val="0"/>
                        </a:spcAft>
                        <a:buFont typeface="Arial"/>
                        <a:buChar char="•"/>
                      </a:pPr>
                      <a:r>
                        <a:rPr lang="en-US" sz="1200" baseline="0" dirty="0" smtClean="0">
                          <a:latin typeface="Helvetica"/>
                          <a:cs typeface="Helvetica"/>
                        </a:rPr>
                        <a:t>Overview of Aboriginal and Torres Strait Islander peoples’ and disability</a:t>
                      </a:r>
                      <a:endParaRPr lang="en-US" sz="1200" dirty="0">
                        <a:latin typeface="Helvetica"/>
                        <a:cs typeface="Helvetica"/>
                      </a:endParaRPr>
                    </a:p>
                  </a:txBody>
                  <a:tcPr/>
                </a:tc>
                <a:extLst>
                  <a:ext uri="{0D108BD9-81ED-4DB2-BD59-A6C34878D82A}">
                    <a16:rowId xmlns:a16="http://schemas.microsoft.com/office/drawing/2014/main" val="10002"/>
                  </a:ext>
                </a:extLst>
              </a:tr>
              <a:tr h="370840">
                <a:tc>
                  <a:txBody>
                    <a:bodyPr/>
                    <a:lstStyle/>
                    <a:p>
                      <a:pPr>
                        <a:spcBef>
                          <a:spcPts val="600"/>
                        </a:spcBef>
                        <a:spcAft>
                          <a:spcPts val="600"/>
                        </a:spcAft>
                      </a:pPr>
                      <a:r>
                        <a:rPr lang="en-US" sz="1200" dirty="0" smtClean="0">
                          <a:latin typeface="Helvetica"/>
                          <a:cs typeface="Helvetica"/>
                        </a:rPr>
                        <a:t>3.</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Strategies for economic development</a:t>
                      </a:r>
                      <a:endParaRPr lang="en-US" sz="1200" dirty="0">
                        <a:latin typeface="Helvetica"/>
                        <a:cs typeface="Helvetica"/>
                      </a:endParaRPr>
                    </a:p>
                  </a:txBody>
                  <a:tcPr/>
                </a:tc>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200" dirty="0" smtClean="0">
                          <a:latin typeface="Helvetica"/>
                          <a:cs typeface="Helvetica"/>
                        </a:rPr>
                        <a:t>Strategies to secure maximum opportunities for economic development, </a:t>
                      </a:r>
                      <a:r>
                        <a:rPr lang="en-US" sz="1200" dirty="0" err="1" smtClean="0">
                          <a:latin typeface="Helvetica"/>
                          <a:cs typeface="Helvetica"/>
                        </a:rPr>
                        <a:t>eg</a:t>
                      </a:r>
                      <a:r>
                        <a:rPr lang="en-US" sz="1200" dirty="0" smtClean="0">
                          <a:latin typeface="Helvetica"/>
                          <a:cs typeface="Helvetica"/>
                        </a:rPr>
                        <a:t> training, workforce and job creation, entrepreneurial and business development, particularly in remote areas. </a:t>
                      </a:r>
                      <a:r>
                        <a:rPr lang="en-US" sz="1200" baseline="0" dirty="0" smtClean="0">
                          <a:latin typeface="Helvetica"/>
                          <a:cs typeface="Helvetica"/>
                        </a:rPr>
                        <a:t> </a:t>
                      </a:r>
                      <a:r>
                        <a:rPr lang="en-US" sz="1200" dirty="0" smtClean="0">
                          <a:latin typeface="Helvetica"/>
                          <a:cs typeface="Helvetica"/>
                        </a:rPr>
                        <a:t>Opportunities to leverage off existing government </a:t>
                      </a:r>
                      <a:r>
                        <a:rPr lang="en-US" sz="1200" dirty="0" err="1" smtClean="0">
                          <a:latin typeface="Helvetica"/>
                          <a:cs typeface="Helvetica"/>
                        </a:rPr>
                        <a:t>programmes</a:t>
                      </a:r>
                      <a:r>
                        <a:rPr lang="en-US" sz="1200" dirty="0" smtClean="0">
                          <a:latin typeface="Helvetica"/>
                          <a:cs typeface="Helvetica"/>
                        </a:rPr>
                        <a:t> and resources such as providing training and employment through CDP providers. </a:t>
                      </a:r>
                      <a:endParaRPr lang="en-US" sz="1200" dirty="0">
                        <a:latin typeface="Helvetica"/>
                        <a:cs typeface="Helvetica"/>
                      </a:endParaRPr>
                    </a:p>
                  </a:txBody>
                  <a:tcPr/>
                </a:tc>
                <a:extLst>
                  <a:ext uri="{0D108BD9-81ED-4DB2-BD59-A6C34878D82A}">
                    <a16:rowId xmlns:a16="http://schemas.microsoft.com/office/drawing/2014/main" val="10003"/>
                  </a:ext>
                </a:extLst>
              </a:tr>
              <a:tr h="370840">
                <a:tc>
                  <a:txBody>
                    <a:bodyPr/>
                    <a:lstStyle/>
                    <a:p>
                      <a:pPr>
                        <a:spcBef>
                          <a:spcPts val="600"/>
                        </a:spcBef>
                        <a:spcAft>
                          <a:spcPts val="600"/>
                        </a:spcAft>
                      </a:pPr>
                      <a:r>
                        <a:rPr lang="en-US" sz="1200" dirty="0" smtClean="0">
                          <a:latin typeface="Helvetica"/>
                          <a:cs typeface="Helvetica"/>
                        </a:rPr>
                        <a:t>4.</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Financial</a:t>
                      </a:r>
                      <a:r>
                        <a:rPr lang="en-US" sz="1200" baseline="0" dirty="0" smtClean="0">
                          <a:latin typeface="Helvetica"/>
                          <a:cs typeface="Helvetica"/>
                        </a:rPr>
                        <a:t> viability</a:t>
                      </a:r>
                      <a:endParaRPr lang="en-US" sz="1200" dirty="0">
                        <a:latin typeface="Helvetica"/>
                        <a:cs typeface="Helvetica"/>
                      </a:endParaRPr>
                    </a:p>
                  </a:txBody>
                  <a:tcPr/>
                </a:tc>
                <a:tc>
                  <a:txBody>
                    <a:bodyPr/>
                    <a:lstStyle/>
                    <a:p>
                      <a:pPr>
                        <a:spcBef>
                          <a:spcPts val="600"/>
                        </a:spcBef>
                        <a:spcAft>
                          <a:spcPts val="600"/>
                        </a:spcAft>
                      </a:pPr>
                      <a:r>
                        <a:rPr lang="en-AU" sz="1200" dirty="0">
                          <a:effectLst/>
                          <a:latin typeface="Helvetica"/>
                          <a:cs typeface="Helvetica"/>
                        </a:rPr>
                        <a:t>Cash flow modelling to ensure </a:t>
                      </a:r>
                      <a:r>
                        <a:rPr lang="en-AU" sz="1200" dirty="0" smtClean="0">
                          <a:effectLst/>
                          <a:latin typeface="Helvetica"/>
                          <a:cs typeface="Helvetica"/>
                        </a:rPr>
                        <a:t>viability.</a:t>
                      </a:r>
                      <a:endParaRPr lang="en-AU" sz="1200" dirty="0">
                        <a:effectLst/>
                        <a:latin typeface="Helvetica"/>
                        <a:cs typeface="Helvetica"/>
                      </a:endParaRPr>
                    </a:p>
                  </a:txBody>
                  <a:tcPr marL="68580" marR="68580" marT="0" marB="0"/>
                </a:tc>
                <a:extLst>
                  <a:ext uri="{0D108BD9-81ED-4DB2-BD59-A6C34878D82A}">
                    <a16:rowId xmlns:a16="http://schemas.microsoft.com/office/drawing/2014/main" val="10004"/>
                  </a:ext>
                </a:extLst>
              </a:tr>
              <a:tr h="370840">
                <a:tc>
                  <a:txBody>
                    <a:bodyPr/>
                    <a:lstStyle/>
                    <a:p>
                      <a:pPr>
                        <a:spcBef>
                          <a:spcPts val="600"/>
                        </a:spcBef>
                        <a:spcAft>
                          <a:spcPts val="600"/>
                        </a:spcAft>
                      </a:pPr>
                      <a:r>
                        <a:rPr lang="en-US" sz="1200" dirty="0" smtClean="0">
                          <a:latin typeface="Helvetica"/>
                          <a:cs typeface="Helvetica"/>
                        </a:rPr>
                        <a:t>5.</a:t>
                      </a:r>
                      <a:endParaRPr lang="en-US" sz="1200" dirty="0">
                        <a:latin typeface="Helvetica"/>
                        <a:cs typeface="Helvetica"/>
                      </a:endParaRPr>
                    </a:p>
                  </a:txBody>
                  <a:tcPr/>
                </a:tc>
                <a:tc>
                  <a:txBody>
                    <a:bodyPr/>
                    <a:lstStyle/>
                    <a:p>
                      <a:pPr>
                        <a:spcBef>
                          <a:spcPts val="600"/>
                        </a:spcBef>
                        <a:spcAft>
                          <a:spcPts val="600"/>
                        </a:spcAft>
                      </a:pPr>
                      <a:r>
                        <a:rPr lang="en-US" sz="1200" dirty="0" smtClean="0">
                          <a:latin typeface="Helvetica"/>
                          <a:cs typeface="Helvetica"/>
                        </a:rPr>
                        <a:t>On-country models</a:t>
                      </a:r>
                      <a:endParaRPr lang="en-US" sz="1200" dirty="0">
                        <a:latin typeface="Helvetica"/>
                        <a:cs typeface="Helvetica"/>
                      </a:endParaRPr>
                    </a:p>
                  </a:txBody>
                  <a:tcPr/>
                </a:tc>
                <a:tc>
                  <a:txBody>
                    <a:bodyPr/>
                    <a:lstStyle/>
                    <a:p>
                      <a:pPr>
                        <a:spcBef>
                          <a:spcPts val="600"/>
                        </a:spcBef>
                        <a:spcAft>
                          <a:spcPts val="600"/>
                        </a:spcAft>
                      </a:pPr>
                      <a:r>
                        <a:rPr lang="en-AU" sz="1200" dirty="0">
                          <a:effectLst/>
                          <a:latin typeface="Helvetica"/>
                          <a:cs typeface="Helvetica"/>
                        </a:rPr>
                        <a:t>Options for a culturally appropriate, place-based on-country models that allows for a different conception of disability.</a:t>
                      </a:r>
                    </a:p>
                  </a:txBody>
                  <a:tcPr marL="68580" marR="68580" marT="0" marB="0"/>
                </a:tc>
                <a:extLst>
                  <a:ext uri="{0D108BD9-81ED-4DB2-BD59-A6C34878D82A}">
                    <a16:rowId xmlns:a16="http://schemas.microsoft.com/office/drawing/2014/main" val="10005"/>
                  </a:ext>
                </a:extLst>
              </a:tr>
              <a:tr h="370840">
                <a:tc>
                  <a:txBody>
                    <a:bodyPr/>
                    <a:lstStyle/>
                    <a:p>
                      <a:pPr>
                        <a:spcBef>
                          <a:spcPts val="600"/>
                        </a:spcBef>
                        <a:spcAft>
                          <a:spcPts val="600"/>
                        </a:spcAft>
                      </a:pPr>
                      <a:r>
                        <a:rPr lang="en-US" sz="1200" dirty="0" smtClean="0">
                          <a:latin typeface="Helvetica"/>
                          <a:cs typeface="Helvetica"/>
                        </a:rPr>
                        <a:t>6.</a:t>
                      </a:r>
                      <a:endParaRPr lang="en-US" sz="1200" dirty="0">
                        <a:latin typeface="Helvetica"/>
                        <a:cs typeface="Helvetica"/>
                      </a:endParaRPr>
                    </a:p>
                  </a:txBody>
                  <a:tcPr/>
                </a:tc>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200" dirty="0" smtClean="0">
                          <a:latin typeface="Helvetica"/>
                          <a:cs typeface="Helvetica"/>
                        </a:rPr>
                        <a:t>Strengthening supports to participate in the NDIS </a:t>
                      </a:r>
                      <a:endParaRPr lang="en-US" sz="1200" dirty="0">
                        <a:latin typeface="Helvetica"/>
                        <a:cs typeface="Helvetica"/>
                      </a:endParaRPr>
                    </a:p>
                  </a:txBody>
                  <a:tcPr/>
                </a:tc>
                <a:tc>
                  <a:txBody>
                    <a:bodyPr/>
                    <a:lstStyle/>
                    <a:p>
                      <a:pPr>
                        <a:spcBef>
                          <a:spcPts val="600"/>
                        </a:spcBef>
                        <a:spcAft>
                          <a:spcPts val="600"/>
                        </a:spcAft>
                      </a:pPr>
                      <a:r>
                        <a:rPr lang="en-AU" sz="1200" dirty="0">
                          <a:effectLst/>
                          <a:latin typeface="Helvetica"/>
                          <a:cs typeface="Helvetica"/>
                        </a:rPr>
                        <a:t>Support, including advocacy, for Aboriginal and Torres Strait Islander people to fully participate in the NDIS (including as providers) and access appropriate services, including in regional and remote areas.</a:t>
                      </a:r>
                    </a:p>
                  </a:txBody>
                  <a:tcPr marL="68580" marR="68580" marT="0" marB="0"/>
                </a:tc>
                <a:extLst>
                  <a:ext uri="{0D108BD9-81ED-4DB2-BD59-A6C34878D82A}">
                    <a16:rowId xmlns:a16="http://schemas.microsoft.com/office/drawing/2014/main" val="10006"/>
                  </a:ext>
                </a:extLst>
              </a:tr>
              <a:tr h="370840">
                <a:tc>
                  <a:txBody>
                    <a:bodyPr/>
                    <a:lstStyle/>
                    <a:p>
                      <a:pPr>
                        <a:spcBef>
                          <a:spcPts val="600"/>
                        </a:spcBef>
                        <a:spcAft>
                          <a:spcPts val="600"/>
                        </a:spcAft>
                      </a:pPr>
                      <a:r>
                        <a:rPr lang="en-US" sz="1200" dirty="0" smtClean="0">
                          <a:latin typeface="Helvetica"/>
                          <a:cs typeface="Helvetica"/>
                        </a:rPr>
                        <a:t>7.</a:t>
                      </a:r>
                      <a:endParaRPr lang="en-US" sz="1200" dirty="0">
                        <a:latin typeface="Helvetica"/>
                        <a:cs typeface="Helvetica"/>
                      </a:endParaRPr>
                    </a:p>
                  </a:txBody>
                  <a:tcPr/>
                </a:tc>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200" dirty="0" smtClean="0">
                          <a:latin typeface="Helvetica"/>
                          <a:cs typeface="Helvetica"/>
                        </a:rPr>
                        <a:t>Close</a:t>
                      </a:r>
                      <a:endParaRPr lang="en-US" sz="1200" dirty="0">
                        <a:latin typeface="Helvetica"/>
                        <a:cs typeface="Helvetica"/>
                      </a:endParaRPr>
                    </a:p>
                  </a:txBody>
                  <a:tcPr/>
                </a:tc>
                <a:tc>
                  <a:txBody>
                    <a:bodyPr/>
                    <a:lstStyle/>
                    <a:p>
                      <a:pPr>
                        <a:spcBef>
                          <a:spcPts val="600"/>
                        </a:spcBef>
                        <a:spcAft>
                          <a:spcPts val="600"/>
                        </a:spcAft>
                      </a:pPr>
                      <a:r>
                        <a:rPr lang="en-AU" sz="1200" dirty="0" smtClean="0">
                          <a:effectLst/>
                          <a:latin typeface="Helvetica"/>
                          <a:cs typeface="Helvetica"/>
                        </a:rPr>
                        <a:t>Closing </a:t>
                      </a:r>
                      <a:r>
                        <a:rPr lang="en-AU" sz="1200" dirty="0">
                          <a:effectLst/>
                          <a:latin typeface="Helvetica"/>
                          <a:cs typeface="Helvetica"/>
                        </a:rPr>
                        <a:t>remarks </a:t>
                      </a:r>
                      <a:r>
                        <a:rPr lang="en-US" sz="1200" baseline="0" dirty="0" smtClean="0">
                          <a:latin typeface="Helvetica"/>
                          <a:cs typeface="Helvetica"/>
                        </a:rPr>
                        <a:t>by IAG Co-Chair Andrea Mason.</a:t>
                      </a:r>
                      <a:endParaRPr lang="en-US" sz="1200" dirty="0">
                        <a:latin typeface="Helvetica"/>
                        <a:cs typeface="Helvetica"/>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00825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6</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4" name="TextBox 3"/>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A mind </a:t>
            </a:r>
            <a:r>
              <a:rPr lang="en-US" sz="1400" i="1" dirty="0">
                <a:latin typeface="Helvetica" charset="0"/>
                <a:ea typeface="Helvetica" charset="0"/>
                <a:cs typeface="Helvetica" charset="0"/>
              </a:rPr>
              <a:t>m</a:t>
            </a:r>
            <a:r>
              <a:rPr lang="en-US" sz="1400" i="1" dirty="0" smtClean="0">
                <a:latin typeface="Helvetica" charset="0"/>
                <a:ea typeface="Helvetica" charset="0"/>
                <a:cs typeface="Helvetica" charset="0"/>
              </a:rPr>
              <a:t>ap of the entire workshop discussion</a:t>
            </a:r>
            <a:endParaRPr lang="en-US" sz="1200" i="1" dirty="0">
              <a:latin typeface="Helvetica" charset="0"/>
              <a:ea typeface="Helvetica" charset="0"/>
              <a:cs typeface="Helvetica" charset="0"/>
            </a:endParaRPr>
          </a:p>
        </p:txBody>
      </p:sp>
      <p:pic>
        <p:nvPicPr>
          <p:cNvPr id="2" name="Picture 1"/>
          <p:cNvPicPr>
            <a:picLocks noChangeAspect="1"/>
          </p:cNvPicPr>
          <p:nvPr/>
        </p:nvPicPr>
        <p:blipFill>
          <a:blip r:embed="rId3"/>
          <a:stretch>
            <a:fillRect/>
          </a:stretch>
        </p:blipFill>
        <p:spPr>
          <a:xfrm>
            <a:off x="0" y="850900"/>
            <a:ext cx="9144000" cy="5143500"/>
          </a:xfrm>
          <a:prstGeom prst="rect">
            <a:avLst/>
          </a:prstGeom>
        </p:spPr>
      </p:pic>
    </p:spTree>
    <p:extLst>
      <p:ext uri="{BB962C8B-B14F-4D97-AF65-F5344CB8AC3E}">
        <p14:creationId xmlns:p14="http://schemas.microsoft.com/office/powerpoint/2010/main" val="2758356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7</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8" name="TextBox 7"/>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Challenges in implementing the NDIS in remote Indigenous communities.</a:t>
            </a:r>
            <a:endParaRPr lang="en-US" sz="1200" i="1" dirty="0">
              <a:latin typeface="Helvetica" charset="0"/>
              <a:ea typeface="Helvetica" charset="0"/>
              <a:cs typeface="Helvetica" charset="0"/>
            </a:endParaRPr>
          </a:p>
        </p:txBody>
      </p:sp>
      <p:sp>
        <p:nvSpPr>
          <p:cNvPr id="2" name="Rectangle 1"/>
          <p:cNvSpPr/>
          <p:nvPr/>
        </p:nvSpPr>
        <p:spPr>
          <a:xfrm>
            <a:off x="4592847" y="974901"/>
            <a:ext cx="4097547" cy="2283328"/>
          </a:xfrm>
          <a:prstGeom prst="rect">
            <a:avLst/>
          </a:prstGeom>
          <a:solidFill>
            <a:schemeClr val="accent4"/>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sz="1200" b="1" dirty="0" smtClean="0">
              <a:latin typeface="Helvetica"/>
              <a:cs typeface="Helvetica"/>
            </a:endParaRPr>
          </a:p>
          <a:p>
            <a:r>
              <a:rPr lang="en-US" sz="1200" b="1" dirty="0" smtClean="0">
                <a:latin typeface="Helvetica"/>
                <a:cs typeface="Helvetica"/>
              </a:rPr>
              <a:t>Challenges </a:t>
            </a:r>
            <a:r>
              <a:rPr lang="en-US" sz="1200" b="1" dirty="0">
                <a:latin typeface="Helvetica"/>
                <a:cs typeface="Helvetica"/>
              </a:rPr>
              <a:t>facing communities:</a:t>
            </a:r>
          </a:p>
          <a:p>
            <a:pPr marL="358775" indent="-179388">
              <a:buFont typeface="Arial"/>
              <a:buChar char="•"/>
            </a:pPr>
            <a:r>
              <a:rPr lang="en-US" sz="1200" dirty="0" smtClean="0">
                <a:latin typeface="Helvetica"/>
                <a:cs typeface="Helvetica"/>
              </a:rPr>
              <a:t>Lack of community control and building off existing base: feels like the NDIS is being done to us.</a:t>
            </a:r>
            <a:endParaRPr lang="en-US" sz="1200" dirty="0">
              <a:latin typeface="Helvetica"/>
              <a:cs typeface="Helvetica"/>
            </a:endParaRPr>
          </a:p>
          <a:p>
            <a:pPr marL="358775" indent="-179388">
              <a:buFont typeface="Arial"/>
              <a:buChar char="•"/>
            </a:pPr>
            <a:r>
              <a:rPr lang="en-US" sz="1200" dirty="0" smtClean="0">
                <a:latin typeface="Helvetica"/>
                <a:cs typeface="Helvetica"/>
              </a:rPr>
              <a:t>The adaptability of the NDIA to different communities &amp; locations.</a:t>
            </a:r>
            <a:endParaRPr lang="en-US" sz="1200" dirty="0">
              <a:latin typeface="Helvetica"/>
              <a:cs typeface="Helvetica"/>
            </a:endParaRPr>
          </a:p>
          <a:p>
            <a:pPr marL="358775" indent="-179388">
              <a:buFont typeface="Arial"/>
              <a:buChar char="•"/>
            </a:pPr>
            <a:r>
              <a:rPr lang="en-US" sz="1200" dirty="0">
                <a:latin typeface="Helvetica"/>
                <a:cs typeface="Helvetica"/>
              </a:rPr>
              <a:t>Time </a:t>
            </a:r>
            <a:r>
              <a:rPr lang="en-US" sz="1200" dirty="0" smtClean="0">
                <a:latin typeface="Helvetica"/>
                <a:cs typeface="Helvetica"/>
              </a:rPr>
              <a:t>pressure to get the scheme rolled-out.</a:t>
            </a:r>
            <a:endParaRPr lang="en-US" sz="1200" dirty="0">
              <a:latin typeface="Helvetica"/>
              <a:cs typeface="Helvetica"/>
            </a:endParaRPr>
          </a:p>
          <a:p>
            <a:pPr marL="358775" indent="-179388">
              <a:buFont typeface="Arial"/>
              <a:buChar char="•"/>
            </a:pPr>
            <a:r>
              <a:rPr lang="en-US" sz="1200" dirty="0" smtClean="0">
                <a:latin typeface="Helvetica"/>
                <a:cs typeface="Helvetica"/>
              </a:rPr>
              <a:t>Lack of flexibility in how the scheme is rolled-out in different locations.</a:t>
            </a:r>
            <a:endParaRPr lang="en-US" sz="1200" dirty="0">
              <a:latin typeface="Helvetica"/>
              <a:cs typeface="Helvetica"/>
            </a:endParaRPr>
          </a:p>
        </p:txBody>
      </p:sp>
      <p:sp>
        <p:nvSpPr>
          <p:cNvPr id="12" name="Rectangle 11"/>
          <p:cNvSpPr/>
          <p:nvPr/>
        </p:nvSpPr>
        <p:spPr>
          <a:xfrm>
            <a:off x="495300" y="3258229"/>
            <a:ext cx="4097547" cy="2283328"/>
          </a:xfrm>
          <a:prstGeom prst="rect">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sz="1200" b="1" dirty="0" smtClean="0">
              <a:latin typeface="Helvetica"/>
              <a:cs typeface="Helvetica"/>
            </a:endParaRPr>
          </a:p>
          <a:p>
            <a:r>
              <a:rPr lang="en-US" sz="1200" b="1" dirty="0" smtClean="0">
                <a:latin typeface="Helvetica"/>
                <a:cs typeface="Helvetica"/>
              </a:rPr>
              <a:t>Challenges </a:t>
            </a:r>
            <a:r>
              <a:rPr lang="en-US" sz="1200" b="1" dirty="0">
                <a:latin typeface="Helvetica"/>
                <a:cs typeface="Helvetica"/>
              </a:rPr>
              <a:t>facing providers:</a:t>
            </a:r>
          </a:p>
          <a:p>
            <a:pPr marL="358775" indent="-179388">
              <a:buFont typeface="Arial"/>
              <a:buChar char="•"/>
            </a:pPr>
            <a:r>
              <a:rPr lang="en-US" sz="1200" dirty="0" smtClean="0">
                <a:latin typeface="Helvetica"/>
                <a:cs typeface="Helvetica"/>
              </a:rPr>
              <a:t>Financial risk: 1 </a:t>
            </a:r>
            <a:r>
              <a:rPr lang="en-US" sz="1200" dirty="0">
                <a:latin typeface="Helvetica"/>
                <a:cs typeface="Helvetica"/>
              </a:rPr>
              <a:t>in 5 </a:t>
            </a:r>
            <a:r>
              <a:rPr lang="en-US" sz="1200" dirty="0" smtClean="0">
                <a:latin typeface="Helvetica"/>
                <a:cs typeface="Helvetica"/>
              </a:rPr>
              <a:t>fail, 6 </a:t>
            </a:r>
            <a:r>
              <a:rPr lang="en-US" sz="1200" dirty="0">
                <a:latin typeface="Helvetica"/>
                <a:cs typeface="Helvetica"/>
              </a:rPr>
              <a:t>months of cash </a:t>
            </a:r>
            <a:r>
              <a:rPr lang="en-US" sz="1200" dirty="0" smtClean="0">
                <a:latin typeface="Helvetica"/>
                <a:cs typeface="Helvetica"/>
              </a:rPr>
              <a:t> reserves required, no guarantee on return.</a:t>
            </a:r>
            <a:endParaRPr lang="en-US" sz="1200" dirty="0">
              <a:latin typeface="Helvetica"/>
              <a:cs typeface="Helvetica"/>
            </a:endParaRPr>
          </a:p>
          <a:p>
            <a:pPr marL="358775" indent="-179388">
              <a:buFont typeface="Arial"/>
              <a:buChar char="•"/>
            </a:pPr>
            <a:r>
              <a:rPr lang="en-US" sz="1200" dirty="0" smtClean="0">
                <a:latin typeface="Helvetica"/>
                <a:cs typeface="Helvetica"/>
              </a:rPr>
              <a:t>Pricing &amp; funding doesn’t make sense: no </a:t>
            </a:r>
            <a:r>
              <a:rPr lang="en-US" sz="1200" dirty="0">
                <a:latin typeface="Helvetica"/>
                <a:cs typeface="Helvetica"/>
              </a:rPr>
              <a:t>weighting on Aboriginality, no seed funding for orgs to get </a:t>
            </a:r>
            <a:r>
              <a:rPr lang="en-US" sz="1200" dirty="0" smtClean="0">
                <a:latin typeface="Helvetica"/>
                <a:cs typeface="Helvetica"/>
              </a:rPr>
              <a:t>started.</a:t>
            </a:r>
          </a:p>
          <a:p>
            <a:pPr marL="358775" indent="-179388">
              <a:buFont typeface="Arial"/>
              <a:buChar char="•"/>
            </a:pPr>
            <a:r>
              <a:rPr lang="en-US" sz="1200" dirty="0" smtClean="0">
                <a:latin typeface="Helvetica"/>
                <a:cs typeface="Helvetica"/>
              </a:rPr>
              <a:t>Different business models are required: running </a:t>
            </a:r>
            <a:r>
              <a:rPr lang="en-US" sz="1200" dirty="0">
                <a:latin typeface="Helvetica"/>
                <a:cs typeface="Helvetica"/>
              </a:rPr>
              <a:t>a health service is not the same as running a </a:t>
            </a:r>
            <a:r>
              <a:rPr lang="en-US" sz="1200" dirty="0" smtClean="0">
                <a:latin typeface="Helvetica"/>
                <a:cs typeface="Helvetica"/>
              </a:rPr>
              <a:t>business.</a:t>
            </a:r>
            <a:endParaRPr lang="en-US" sz="1200" dirty="0">
              <a:latin typeface="Helvetica"/>
              <a:cs typeface="Helvetica"/>
            </a:endParaRPr>
          </a:p>
        </p:txBody>
      </p:sp>
      <p:sp>
        <p:nvSpPr>
          <p:cNvPr id="13" name="Rectangle 12"/>
          <p:cNvSpPr/>
          <p:nvPr/>
        </p:nvSpPr>
        <p:spPr>
          <a:xfrm>
            <a:off x="495300" y="974901"/>
            <a:ext cx="4097547" cy="2283328"/>
          </a:xfrm>
          <a:prstGeom prst="rect">
            <a:avLst/>
          </a:prstGeom>
          <a:solidFill>
            <a:schemeClr val="accent3"/>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sz="1200" b="1" dirty="0" smtClean="0">
              <a:latin typeface="Helvetica"/>
              <a:cs typeface="Helvetica"/>
            </a:endParaRPr>
          </a:p>
          <a:p>
            <a:r>
              <a:rPr lang="en-US" sz="1200" b="1" dirty="0" smtClean="0">
                <a:latin typeface="Helvetica"/>
                <a:cs typeface="Helvetica"/>
              </a:rPr>
              <a:t>Challenges </a:t>
            </a:r>
            <a:r>
              <a:rPr lang="en-US" sz="1200" b="1" dirty="0">
                <a:latin typeface="Helvetica"/>
                <a:cs typeface="Helvetica"/>
              </a:rPr>
              <a:t>facing participants:</a:t>
            </a:r>
          </a:p>
          <a:p>
            <a:pPr marL="358775" indent="-179388">
              <a:buFont typeface="Arial"/>
              <a:buChar char="•"/>
              <a:tabLst>
                <a:tab pos="358775" algn="l"/>
              </a:tabLst>
            </a:pPr>
            <a:r>
              <a:rPr lang="en-US" sz="1200" dirty="0" smtClean="0">
                <a:latin typeface="Helvetica"/>
                <a:cs typeface="Helvetica"/>
              </a:rPr>
              <a:t>Limited opportunity to review plans (every six months).</a:t>
            </a:r>
            <a:endParaRPr lang="en-US" sz="1200" dirty="0">
              <a:latin typeface="Helvetica"/>
              <a:cs typeface="Helvetica"/>
            </a:endParaRPr>
          </a:p>
          <a:p>
            <a:pPr marL="358775" indent="-179388">
              <a:buFont typeface="Arial"/>
              <a:buChar char="•"/>
              <a:tabLst>
                <a:tab pos="358775" algn="l"/>
              </a:tabLst>
            </a:pPr>
            <a:r>
              <a:rPr lang="en-US" sz="1200" dirty="0" smtClean="0">
                <a:latin typeface="Helvetica"/>
                <a:cs typeface="Helvetica"/>
              </a:rPr>
              <a:t>Many service types in remote locations don’t fit within the current definitions of reasonable </a:t>
            </a:r>
            <a:r>
              <a:rPr lang="en-US" sz="1200" dirty="0">
                <a:latin typeface="Helvetica"/>
                <a:cs typeface="Helvetica"/>
              </a:rPr>
              <a:t>and </a:t>
            </a:r>
            <a:r>
              <a:rPr lang="en-US" sz="1200" dirty="0" smtClean="0">
                <a:latin typeface="Helvetica"/>
                <a:cs typeface="Helvetica"/>
              </a:rPr>
              <a:t>necessary.</a:t>
            </a:r>
            <a:endParaRPr lang="en-US" sz="1200" dirty="0">
              <a:latin typeface="Helvetica"/>
              <a:cs typeface="Helvetica"/>
            </a:endParaRPr>
          </a:p>
          <a:p>
            <a:pPr marL="358775" indent="-179388">
              <a:buFont typeface="Arial"/>
              <a:buChar char="•"/>
              <a:tabLst>
                <a:tab pos="358775" algn="l"/>
              </a:tabLst>
            </a:pPr>
            <a:r>
              <a:rPr lang="en-US" sz="1200" dirty="0" smtClean="0">
                <a:latin typeface="Helvetica"/>
                <a:cs typeface="Helvetica"/>
              </a:rPr>
              <a:t>Lack of </a:t>
            </a:r>
            <a:r>
              <a:rPr lang="en-US" sz="1200" dirty="0">
                <a:latin typeface="Helvetica"/>
                <a:cs typeface="Helvetica"/>
              </a:rPr>
              <a:t>knowledge of NDIS and how it </a:t>
            </a:r>
            <a:r>
              <a:rPr lang="en-US" sz="1200" dirty="0" smtClean="0">
                <a:latin typeface="Helvetica"/>
                <a:cs typeface="Helvetica"/>
              </a:rPr>
              <a:t>works.</a:t>
            </a:r>
            <a:endParaRPr lang="en-US" sz="1200" dirty="0">
              <a:latin typeface="Helvetica"/>
              <a:cs typeface="Helvetica"/>
            </a:endParaRPr>
          </a:p>
          <a:p>
            <a:pPr marL="358775" indent="-179388">
              <a:buFont typeface="Arial"/>
              <a:buChar char="•"/>
              <a:tabLst>
                <a:tab pos="358775" algn="l"/>
              </a:tabLst>
            </a:pPr>
            <a:r>
              <a:rPr lang="en-US" sz="1200" dirty="0" smtClean="0">
                <a:latin typeface="Helvetica"/>
                <a:cs typeface="Helvetica"/>
              </a:rPr>
              <a:t>Building family and community (collective love &amp; support) into plans.</a:t>
            </a:r>
          </a:p>
          <a:p>
            <a:pPr marL="358775" indent="-179388">
              <a:buFont typeface="Arial"/>
              <a:buChar char="•"/>
              <a:tabLst>
                <a:tab pos="358775" algn="l"/>
              </a:tabLst>
            </a:pPr>
            <a:r>
              <a:rPr lang="en-US" sz="1200" dirty="0" smtClean="0">
                <a:latin typeface="Helvetica"/>
                <a:cs typeface="Helvetica"/>
              </a:rPr>
              <a:t>Lack of choice regarding therapeutic services.</a:t>
            </a:r>
            <a:endParaRPr lang="en-US" sz="1200" dirty="0">
              <a:latin typeface="Helvetica"/>
              <a:cs typeface="Helvetica"/>
            </a:endParaRPr>
          </a:p>
        </p:txBody>
      </p:sp>
      <p:sp>
        <p:nvSpPr>
          <p:cNvPr id="14" name="Rectangle 13"/>
          <p:cNvSpPr/>
          <p:nvPr/>
        </p:nvSpPr>
        <p:spPr>
          <a:xfrm>
            <a:off x="4592847" y="3258229"/>
            <a:ext cx="4097547" cy="2283328"/>
          </a:xfrm>
          <a:prstGeom prst="rect">
            <a:avLst/>
          </a:prstGeom>
          <a:solidFill>
            <a:schemeClr val="accent5"/>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pPr lvl="0"/>
            <a:endParaRPr lang="en-US" sz="1200" b="1" dirty="0" smtClean="0">
              <a:latin typeface="Helvetica" charset="0"/>
              <a:ea typeface="Helvetica" charset="0"/>
              <a:cs typeface="Helvetica" charset="0"/>
            </a:endParaRPr>
          </a:p>
          <a:p>
            <a:pPr lvl="0"/>
            <a:r>
              <a:rPr lang="en-US" sz="1200" b="1" dirty="0" smtClean="0">
                <a:latin typeface="Helvetica" charset="0"/>
                <a:ea typeface="Helvetica" charset="0"/>
                <a:cs typeface="Helvetica" charset="0"/>
              </a:rPr>
              <a:t>Challenges </a:t>
            </a:r>
            <a:r>
              <a:rPr lang="en-US" sz="1200" b="1" dirty="0">
                <a:latin typeface="Helvetica" charset="0"/>
                <a:ea typeface="Helvetica" charset="0"/>
                <a:cs typeface="Helvetica" charset="0"/>
              </a:rPr>
              <a:t>facing the NDIS:</a:t>
            </a:r>
            <a:endParaRPr lang="en-GB" sz="1200" b="1" dirty="0">
              <a:latin typeface="Helvetica" charset="0"/>
              <a:ea typeface="Helvetica" charset="0"/>
              <a:cs typeface="Helvetica" charset="0"/>
            </a:endParaRPr>
          </a:p>
          <a:p>
            <a:pPr marL="358775" lvl="0" indent="-179388">
              <a:buFont typeface="Arial"/>
              <a:buChar char="•"/>
            </a:pPr>
            <a:r>
              <a:rPr lang="en-AU" sz="1200" dirty="0">
                <a:latin typeface="Helvetica" charset="0"/>
                <a:ea typeface="Helvetica" charset="0"/>
                <a:cs typeface="Helvetica" charset="0"/>
              </a:rPr>
              <a:t>The NDIA, with the Indigenous community, should examine how key principles of the scheme such as “flexibility”, “reasonable” and “necessary” are defined and applied with the aim of effectively supporting Indigenous participants.</a:t>
            </a:r>
            <a:endParaRPr lang="en-GB" sz="1200" dirty="0">
              <a:latin typeface="Helvetica" charset="0"/>
              <a:ea typeface="Helvetica" charset="0"/>
              <a:cs typeface="Helvetica" charset="0"/>
            </a:endParaRPr>
          </a:p>
          <a:p>
            <a:pPr marL="358775" lvl="0" indent="-179388">
              <a:buFont typeface="Arial" charset="0"/>
              <a:buChar char="•"/>
            </a:pPr>
            <a:r>
              <a:rPr lang="en-US" sz="1200" dirty="0" smtClean="0">
                <a:latin typeface="Helvetica" charset="0"/>
                <a:ea typeface="Helvetica" charset="0"/>
                <a:cs typeface="Helvetica" charset="0"/>
              </a:rPr>
              <a:t>Choice </a:t>
            </a:r>
            <a:r>
              <a:rPr lang="en-US" sz="1200" dirty="0">
                <a:latin typeface="Helvetica" charset="0"/>
                <a:ea typeface="Helvetica" charset="0"/>
                <a:cs typeface="Helvetica" charset="0"/>
              </a:rPr>
              <a:t>through the lens of a competitive market is not viable </a:t>
            </a:r>
            <a:r>
              <a:rPr lang="en-AU" sz="1200" dirty="0" smtClean="0">
                <a:latin typeface="Helvetica" charset="0"/>
                <a:ea typeface="Helvetica" charset="0"/>
                <a:cs typeface="Helvetica" charset="0"/>
              </a:rPr>
              <a:t>in remote locations as a multiplicity of services don’t exist.</a:t>
            </a:r>
            <a:endParaRPr lang="en-GB" sz="1200" dirty="0">
              <a:latin typeface="Helvetica" charset="0"/>
              <a:ea typeface="Helvetica" charset="0"/>
              <a:cs typeface="Helvetica" charset="0"/>
            </a:endParaRPr>
          </a:p>
          <a:p>
            <a:pPr marL="358775" lvl="0" indent="-179388">
              <a:buFont typeface="Arial" charset="0"/>
              <a:buChar char="•"/>
            </a:pPr>
            <a:r>
              <a:rPr lang="en-US" sz="1200" dirty="0" smtClean="0">
                <a:latin typeface="Helvetica" charset="0"/>
                <a:ea typeface="Helvetica" charset="0"/>
                <a:cs typeface="Helvetica" charset="0"/>
              </a:rPr>
              <a:t>How </a:t>
            </a:r>
            <a:r>
              <a:rPr lang="en-US" sz="1200" dirty="0">
                <a:latin typeface="Helvetica" charset="0"/>
                <a:ea typeface="Helvetica" charset="0"/>
                <a:cs typeface="Helvetica" charset="0"/>
              </a:rPr>
              <a:t>does research and development inform policy</a:t>
            </a:r>
            <a:r>
              <a:rPr lang="en-US" sz="1200" dirty="0" smtClean="0">
                <a:latin typeface="Helvetica" charset="0"/>
                <a:ea typeface="Helvetica" charset="0"/>
                <a:cs typeface="Helvetica" charset="0"/>
              </a:rPr>
              <a:t>?</a:t>
            </a:r>
            <a:endParaRPr lang="en-GB" sz="1200" dirty="0">
              <a:latin typeface="Helvetica" charset="0"/>
              <a:ea typeface="Helvetica" charset="0"/>
              <a:cs typeface="Helvetica" charset="0"/>
            </a:endParaRPr>
          </a:p>
        </p:txBody>
      </p:sp>
      <p:sp>
        <p:nvSpPr>
          <p:cNvPr id="15" name="Rectangle 14"/>
          <p:cNvSpPr/>
          <p:nvPr/>
        </p:nvSpPr>
        <p:spPr>
          <a:xfrm>
            <a:off x="495300" y="5668962"/>
            <a:ext cx="8195094" cy="646331"/>
          </a:xfrm>
          <a:prstGeom prst="rect">
            <a:avLst/>
          </a:prstGeom>
        </p:spPr>
        <p:txBody>
          <a:bodyPr wrap="square">
            <a:spAutoFit/>
          </a:bodyPr>
          <a:lstStyle/>
          <a:p>
            <a:pPr lvl="0"/>
            <a:r>
              <a:rPr lang="en-AU" sz="1200" dirty="0" smtClean="0">
                <a:latin typeface="Helvetica" charset="0"/>
                <a:ea typeface="Helvetica" charset="0"/>
                <a:cs typeface="Helvetica" charset="0"/>
              </a:rPr>
              <a:t>The group also raised a number of structural challenges facing the NDIS. In particular, how </a:t>
            </a:r>
            <a:r>
              <a:rPr lang="en-AU" sz="1200" dirty="0">
                <a:latin typeface="Helvetica" charset="0"/>
                <a:ea typeface="Helvetica" charset="0"/>
                <a:cs typeface="Helvetica" charset="0"/>
              </a:rPr>
              <a:t>the various systems intersect (i.e. Medicare, income support and NDIS) must be examined to ensure Indigenous participants are able to access all of the support they require including the basic necessities of life (food, clothing, shelter).</a:t>
            </a:r>
            <a:endParaRPr lang="en-GB" sz="1200" dirty="0">
              <a:latin typeface="Helvetica" charset="0"/>
              <a:ea typeface="Helvetica" charset="0"/>
              <a:cs typeface="Helvetica" charset="0"/>
            </a:endParaRPr>
          </a:p>
        </p:txBody>
      </p:sp>
    </p:spTree>
    <p:extLst>
      <p:ext uri="{BB962C8B-B14F-4D97-AF65-F5344CB8AC3E}">
        <p14:creationId xmlns:p14="http://schemas.microsoft.com/office/powerpoint/2010/main" val="830761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8</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8" name="TextBox 7"/>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Opportunities &amp; strategies to </a:t>
            </a:r>
            <a:r>
              <a:rPr lang="en-US" sz="1400" i="1" dirty="0" err="1" smtClean="0">
                <a:latin typeface="Helvetica" charset="0"/>
                <a:ea typeface="Helvetica" charset="0"/>
                <a:cs typeface="Helvetica" charset="0"/>
              </a:rPr>
              <a:t>maximise</a:t>
            </a:r>
            <a:r>
              <a:rPr lang="en-US" sz="1400" i="1" dirty="0" smtClean="0">
                <a:latin typeface="Helvetica" charset="0"/>
                <a:ea typeface="Helvetica" charset="0"/>
                <a:cs typeface="Helvetica" charset="0"/>
              </a:rPr>
              <a:t> them in remote communities: A participant perspective.</a:t>
            </a:r>
            <a:endParaRPr lang="en-US" sz="1200" i="1" dirty="0">
              <a:latin typeface="Helvetica" charset="0"/>
              <a:ea typeface="Helvetica" charset="0"/>
              <a:cs typeface="Helvetica" charset="0"/>
            </a:endParaRPr>
          </a:p>
        </p:txBody>
      </p:sp>
      <p:graphicFrame>
        <p:nvGraphicFramePr>
          <p:cNvPr id="2" name="Table 1" title="Workshop outcomes"/>
          <p:cNvGraphicFramePr>
            <a:graphicFrameLocks noGrp="1"/>
          </p:cNvGraphicFramePr>
          <p:nvPr>
            <p:extLst>
              <p:ext uri="{D42A27DB-BD31-4B8C-83A1-F6EECF244321}">
                <p14:modId xmlns:p14="http://schemas.microsoft.com/office/powerpoint/2010/main" val="1570899855"/>
              </p:ext>
            </p:extLst>
          </p:nvPr>
        </p:nvGraphicFramePr>
        <p:xfrm>
          <a:off x="495298" y="1036863"/>
          <a:ext cx="8191502" cy="3479800"/>
        </p:xfrm>
        <a:graphic>
          <a:graphicData uri="http://schemas.openxmlformats.org/drawingml/2006/table">
            <a:tbl>
              <a:tblPr firstRow="1" bandRow="1">
                <a:tableStyleId>{F2DE63D5-997A-4646-A377-4702673A728D}</a:tableStyleId>
              </a:tblPr>
              <a:tblGrid>
                <a:gridCol w="582353">
                  <a:extLst>
                    <a:ext uri="{9D8B030D-6E8A-4147-A177-3AD203B41FA5}">
                      <a16:colId xmlns:a16="http://schemas.microsoft.com/office/drawing/2014/main" val="20000"/>
                    </a:ext>
                  </a:extLst>
                </a:gridCol>
                <a:gridCol w="7609149">
                  <a:extLst>
                    <a:ext uri="{9D8B030D-6E8A-4147-A177-3AD203B41FA5}">
                      <a16:colId xmlns:a16="http://schemas.microsoft.com/office/drawing/2014/main" val="20001"/>
                    </a:ext>
                  </a:extLst>
                </a:gridCol>
              </a:tblGrid>
              <a:tr h="370840">
                <a:tc>
                  <a:txBody>
                    <a:bodyPr/>
                    <a:lstStyle/>
                    <a:p>
                      <a:endParaRPr lang="en-US" sz="1200" dirty="0">
                        <a:latin typeface="Helvetica"/>
                        <a:cs typeface="Helvetica"/>
                      </a:endParaRPr>
                    </a:p>
                  </a:txBody>
                  <a:tcPr/>
                </a:tc>
                <a:tc>
                  <a:txBody>
                    <a:bodyPr/>
                    <a:lstStyle/>
                    <a:p>
                      <a:r>
                        <a:rPr lang="en-US" sz="1200" dirty="0" smtClean="0">
                          <a:latin typeface="Helvetica"/>
                          <a:cs typeface="Helvetica"/>
                        </a:rPr>
                        <a:t>Participants</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lgn="ctr"/>
                      <a:r>
                        <a:rPr lang="en-US" sz="1200" dirty="0" smtClean="0">
                          <a:latin typeface="Helvetica"/>
                          <a:cs typeface="Helvetica"/>
                        </a:rPr>
                        <a:t>Opportunities:</a:t>
                      </a:r>
                      <a:endParaRPr lang="en-US" sz="1200" dirty="0">
                        <a:latin typeface="Helvetica"/>
                        <a:cs typeface="Helvetica"/>
                      </a:endParaRPr>
                    </a:p>
                  </a:txBody>
                  <a:tcPr vert="vert270"/>
                </a:tc>
                <a:tc>
                  <a:txBody>
                    <a:bodyPr/>
                    <a:lstStyle/>
                    <a:p>
                      <a:pPr marL="285750" lvl="0" indent="-285750">
                        <a:buFont typeface="Arial" charset="0"/>
                        <a:buChar char="•"/>
                      </a:pPr>
                      <a:r>
                        <a:rPr lang="en-US" sz="1200" dirty="0" smtClean="0">
                          <a:latin typeface="Helvetica" charset="0"/>
                          <a:ea typeface="Helvetica" charset="0"/>
                          <a:cs typeface="Helvetica" charset="0"/>
                        </a:rPr>
                        <a:t>Access to services is increased regardless of geographical location</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Interpreting and translating into languages – cultural brokerage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Community approach, not individual</a:t>
                      </a:r>
                      <a:r>
                        <a:rPr lang="en-US" sz="1200" baseline="0" dirty="0" smtClean="0">
                          <a:latin typeface="Helvetica" charset="0"/>
                          <a:ea typeface="Helvetica" charset="0"/>
                          <a:cs typeface="Helvetica" charset="0"/>
                        </a:rPr>
                        <a:t> </a:t>
                      </a:r>
                      <a:r>
                        <a:rPr lang="en-US" sz="1200" dirty="0" smtClean="0">
                          <a:latin typeface="Helvetica" charset="0"/>
                          <a:ea typeface="Helvetica" charset="0"/>
                          <a:cs typeface="Helvetica" charset="0"/>
                        </a:rPr>
                        <a:t>– build family and community into plans</a:t>
                      </a:r>
                    </a:p>
                    <a:p>
                      <a:pPr marL="285750" indent="-285750">
                        <a:buFont typeface="Arial" charset="0"/>
                        <a:buChar char="•"/>
                      </a:pPr>
                      <a:r>
                        <a:rPr lang="en-US" sz="1200" dirty="0" smtClean="0">
                          <a:latin typeface="Helvetica" charset="0"/>
                          <a:ea typeface="Helvetica" charset="0"/>
                          <a:cs typeface="Helvetica" charset="0"/>
                        </a:rPr>
                        <a:t>Receive services from other Indigenous people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Access to previously unavailable tailored services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More services, greater range, everywhere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Having a say in what is reasonable and necessary</a:t>
                      </a:r>
                      <a:endParaRPr lang="en-GB" sz="1200" dirty="0" smtClean="0">
                        <a:latin typeface="Helvetica" charset="0"/>
                        <a:ea typeface="Helvetica" charset="0"/>
                        <a:cs typeface="Helvetica" charset="0"/>
                      </a:endParaRPr>
                    </a:p>
                  </a:txBody>
                  <a:tcPr/>
                </a:tc>
                <a:extLst>
                  <a:ext uri="{0D108BD9-81ED-4DB2-BD59-A6C34878D82A}">
                    <a16:rowId xmlns:a16="http://schemas.microsoft.com/office/drawing/2014/main" val="10001"/>
                  </a:ext>
                </a:extLst>
              </a:tr>
              <a:tr h="370840">
                <a:tc>
                  <a:txBody>
                    <a:bodyPr/>
                    <a:lstStyle/>
                    <a:p>
                      <a:pPr algn="ctr"/>
                      <a:r>
                        <a:rPr lang="en-US" sz="1200" dirty="0" smtClean="0">
                          <a:latin typeface="Helvetica"/>
                          <a:cs typeface="Helvetica"/>
                        </a:rPr>
                        <a:t>Strategies to </a:t>
                      </a:r>
                      <a:r>
                        <a:rPr lang="en-US" sz="1200" dirty="0" err="1" smtClean="0">
                          <a:latin typeface="Helvetica"/>
                          <a:cs typeface="Helvetica"/>
                        </a:rPr>
                        <a:t>maximise</a:t>
                      </a:r>
                      <a:r>
                        <a:rPr lang="en-US" sz="1200" dirty="0" smtClean="0">
                          <a:latin typeface="Helvetica"/>
                          <a:cs typeface="Helvetica"/>
                        </a:rPr>
                        <a:t>:</a:t>
                      </a:r>
                      <a:endParaRPr lang="en-US" sz="1200" dirty="0">
                        <a:latin typeface="Helvetica"/>
                        <a:cs typeface="Helvetica"/>
                      </a:endParaRPr>
                    </a:p>
                  </a:txBody>
                  <a:tcPr vert="vert270"/>
                </a:tc>
                <a:tc>
                  <a:txBody>
                    <a:bodyPr/>
                    <a:lstStyle/>
                    <a:p>
                      <a:pPr marL="285750" lvl="0" indent="-285750">
                        <a:buFont typeface="Arial" charset="0"/>
                        <a:buChar char="•"/>
                      </a:pPr>
                      <a:r>
                        <a:rPr lang="en-US" sz="1200" dirty="0" smtClean="0">
                          <a:latin typeface="Helvetica" charset="0"/>
                          <a:ea typeface="Helvetica" charset="0"/>
                          <a:cs typeface="Helvetica" charset="0"/>
                        </a:rPr>
                        <a:t>Resourcing existing supports (Community Development Program) + capacity building + holistic including geographically</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Broaden range of services especially remote and rural</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Allow basic needs to be included (“reasonable” and</a:t>
                      </a:r>
                      <a:r>
                        <a:rPr lang="en-US" sz="1200" baseline="0" dirty="0" smtClean="0">
                          <a:latin typeface="Helvetica" charset="0"/>
                          <a:ea typeface="Helvetica" charset="0"/>
                          <a:cs typeface="Helvetica" charset="0"/>
                        </a:rPr>
                        <a:t> “necessary”)</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Translation and interpreting services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Cultural brokerage</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Define flexibility - In rural and remote - In culture</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Acknowledge and work with collectivist communities</a:t>
                      </a:r>
                      <a:r>
                        <a:rPr lang="en-GB" sz="1200" dirty="0" smtClean="0">
                          <a:latin typeface="Helvetica" charset="0"/>
                          <a:ea typeface="Helvetica" charset="0"/>
                          <a:cs typeface="Helvetica" charset="0"/>
                        </a:rPr>
                        <a:t> </a:t>
                      </a:r>
                    </a:p>
                    <a:p>
                      <a:pPr marL="285750" lvl="0" indent="-285750">
                        <a:buFont typeface="Arial" charset="0"/>
                        <a:buChar char="•"/>
                      </a:pPr>
                      <a:r>
                        <a:rPr lang="en-GB" sz="1200" dirty="0" smtClean="0">
                          <a:latin typeface="Helvetica" charset="0"/>
                          <a:ea typeface="Helvetica" charset="0"/>
                          <a:cs typeface="Helvetica" charset="0"/>
                        </a:rPr>
                        <a:t>Community-Based Rehabilitation Model</a:t>
                      </a:r>
                      <a:endParaRPr lang="en-US" sz="1200" dirty="0" smtClean="0">
                        <a:latin typeface="Helvetica" charset="0"/>
                        <a:ea typeface="Helvetica" charset="0"/>
                        <a:cs typeface="Helvetica"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00642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a:xfrm>
            <a:off x="6553200" y="6356350"/>
            <a:ext cx="2133600" cy="365125"/>
          </a:xfrm>
        </p:spPr>
        <p:txBody>
          <a:bodyPr/>
          <a:lstStyle/>
          <a:p>
            <a:fld id="{F5C03FC0-1933-194C-B38B-773EDC41E61B}" type="slidenum">
              <a:rPr lang="en-US" smtClean="0">
                <a:solidFill>
                  <a:srgbClr val="009999"/>
                </a:solidFill>
                <a:latin typeface="Sanchez Regular"/>
                <a:cs typeface="Sanchez Regular"/>
              </a:rPr>
              <a:pPr/>
              <a:t>9</a:t>
            </a:fld>
            <a:endParaRPr lang="en-US" dirty="0">
              <a:solidFill>
                <a:srgbClr val="009999"/>
              </a:solidFill>
              <a:latin typeface="Sanchez Regular"/>
              <a:cs typeface="Sanchez Regular"/>
            </a:endParaRPr>
          </a:p>
        </p:txBody>
      </p:sp>
      <p:sp>
        <p:nvSpPr>
          <p:cNvPr id="11" name="Footer Placeholder 2"/>
          <p:cNvSpPr>
            <a:spLocks noGrp="1"/>
          </p:cNvSpPr>
          <p:nvPr>
            <p:ph type="ftr" sz="quarter" idx="11"/>
          </p:nvPr>
        </p:nvSpPr>
        <p:spPr>
          <a:xfrm>
            <a:off x="495300" y="6356350"/>
            <a:ext cx="2748280" cy="365125"/>
          </a:xfrm>
        </p:spPr>
        <p:txBody>
          <a:bodyPr/>
          <a:lstStyle/>
          <a:p>
            <a:r>
              <a:rPr lang="en-US" dirty="0" smtClean="0">
                <a:solidFill>
                  <a:srgbClr val="009999"/>
                </a:solidFill>
                <a:latin typeface="Sanchez Regular"/>
                <a:cs typeface="Sanchez Regular"/>
              </a:rPr>
              <a:t>Inside Policy | Clear thinking begins here</a:t>
            </a:r>
            <a:endParaRPr lang="en-US" dirty="0">
              <a:solidFill>
                <a:srgbClr val="009999"/>
              </a:solidFill>
              <a:latin typeface="Sanchez Regular"/>
              <a:cs typeface="Sanchez Regular"/>
            </a:endParaRPr>
          </a:p>
        </p:txBody>
      </p:sp>
      <p:sp>
        <p:nvSpPr>
          <p:cNvPr id="6" name="TextBox 5"/>
          <p:cNvSpPr txBox="1"/>
          <p:nvPr/>
        </p:nvSpPr>
        <p:spPr>
          <a:xfrm>
            <a:off x="495300" y="286218"/>
            <a:ext cx="8191499" cy="400110"/>
          </a:xfrm>
          <a:prstGeom prst="rect">
            <a:avLst/>
          </a:prstGeom>
          <a:solidFill>
            <a:srgbClr val="FFFFFF"/>
          </a:solidFill>
        </p:spPr>
        <p:txBody>
          <a:bodyPr wrap="square" rtlCol="0">
            <a:spAutoFit/>
          </a:bodyPr>
          <a:lstStyle/>
          <a:p>
            <a:r>
              <a:rPr lang="en-US" sz="2000" spc="-100" dirty="0" smtClean="0">
                <a:solidFill>
                  <a:srgbClr val="009999"/>
                </a:solidFill>
                <a:latin typeface="Helvetica"/>
                <a:cs typeface="Helvetica"/>
              </a:rPr>
              <a:t>Workshop Outcomes</a:t>
            </a:r>
            <a:endParaRPr lang="en-US" sz="2000" spc="-100" dirty="0">
              <a:solidFill>
                <a:srgbClr val="009999"/>
              </a:solidFill>
              <a:latin typeface="Helvetica"/>
              <a:cs typeface="Helvetica"/>
            </a:endParaRPr>
          </a:p>
        </p:txBody>
      </p:sp>
      <p:sp>
        <p:nvSpPr>
          <p:cNvPr id="8" name="TextBox 7"/>
          <p:cNvSpPr txBox="1"/>
          <p:nvPr/>
        </p:nvSpPr>
        <p:spPr>
          <a:xfrm>
            <a:off x="495300" y="610102"/>
            <a:ext cx="8066809" cy="307777"/>
          </a:xfrm>
          <a:prstGeom prst="rect">
            <a:avLst/>
          </a:prstGeom>
          <a:noFill/>
        </p:spPr>
        <p:txBody>
          <a:bodyPr wrap="square" rtlCol="0">
            <a:spAutoFit/>
          </a:bodyPr>
          <a:lstStyle/>
          <a:p>
            <a:r>
              <a:rPr lang="en-US" sz="1400" i="1" dirty="0" smtClean="0">
                <a:latin typeface="Helvetica" charset="0"/>
                <a:ea typeface="Helvetica" charset="0"/>
                <a:cs typeface="Helvetica" charset="0"/>
              </a:rPr>
              <a:t>Opportunities &amp; strategies to </a:t>
            </a:r>
            <a:r>
              <a:rPr lang="en-US" sz="1400" i="1" dirty="0" err="1" smtClean="0">
                <a:latin typeface="Helvetica" charset="0"/>
                <a:ea typeface="Helvetica" charset="0"/>
                <a:cs typeface="Helvetica" charset="0"/>
              </a:rPr>
              <a:t>maximise</a:t>
            </a:r>
            <a:r>
              <a:rPr lang="en-US" sz="1400" i="1" dirty="0" smtClean="0">
                <a:latin typeface="Helvetica" charset="0"/>
                <a:ea typeface="Helvetica" charset="0"/>
                <a:cs typeface="Helvetica" charset="0"/>
              </a:rPr>
              <a:t> them in remote communities: A provider perspective.</a:t>
            </a:r>
            <a:endParaRPr lang="en-US" sz="1200" i="1" dirty="0">
              <a:latin typeface="Helvetica" charset="0"/>
              <a:ea typeface="Helvetica" charset="0"/>
              <a:cs typeface="Helvetica" charset="0"/>
            </a:endParaRPr>
          </a:p>
        </p:txBody>
      </p:sp>
      <p:graphicFrame>
        <p:nvGraphicFramePr>
          <p:cNvPr id="2" name="Table 1" title="Workshop Outcomes"/>
          <p:cNvGraphicFramePr>
            <a:graphicFrameLocks noGrp="1"/>
          </p:cNvGraphicFramePr>
          <p:nvPr>
            <p:extLst>
              <p:ext uri="{D42A27DB-BD31-4B8C-83A1-F6EECF244321}">
                <p14:modId xmlns:p14="http://schemas.microsoft.com/office/powerpoint/2010/main" val="4187679610"/>
              </p:ext>
            </p:extLst>
          </p:nvPr>
        </p:nvGraphicFramePr>
        <p:xfrm>
          <a:off x="495297" y="1036863"/>
          <a:ext cx="8191502" cy="4577080"/>
        </p:xfrm>
        <a:graphic>
          <a:graphicData uri="http://schemas.openxmlformats.org/drawingml/2006/table">
            <a:tbl>
              <a:tblPr firstRow="1" bandRow="1">
                <a:tableStyleId>{F2DE63D5-997A-4646-A377-4702673A728D}</a:tableStyleId>
              </a:tblPr>
              <a:tblGrid>
                <a:gridCol w="518208">
                  <a:extLst>
                    <a:ext uri="{9D8B030D-6E8A-4147-A177-3AD203B41FA5}">
                      <a16:colId xmlns:a16="http://schemas.microsoft.com/office/drawing/2014/main" val="20000"/>
                    </a:ext>
                  </a:extLst>
                </a:gridCol>
                <a:gridCol w="7673294">
                  <a:extLst>
                    <a:ext uri="{9D8B030D-6E8A-4147-A177-3AD203B41FA5}">
                      <a16:colId xmlns:a16="http://schemas.microsoft.com/office/drawing/2014/main" val="20001"/>
                    </a:ext>
                  </a:extLst>
                </a:gridCol>
              </a:tblGrid>
              <a:tr h="370840">
                <a:tc>
                  <a:txBody>
                    <a:bodyPr/>
                    <a:lstStyle/>
                    <a:p>
                      <a:endParaRPr lang="en-US" sz="1200" dirty="0">
                        <a:latin typeface="Helvetica"/>
                        <a:cs typeface="Helvetica"/>
                      </a:endParaRPr>
                    </a:p>
                  </a:txBody>
                  <a:tcPr/>
                </a:tc>
                <a:tc>
                  <a:txBody>
                    <a:bodyPr/>
                    <a:lstStyle/>
                    <a:p>
                      <a:r>
                        <a:rPr lang="en-US" sz="1200" dirty="0" smtClean="0">
                          <a:latin typeface="Helvetica"/>
                          <a:cs typeface="Helvetica"/>
                        </a:rPr>
                        <a:t>Providers</a:t>
                      </a:r>
                      <a:endParaRPr lang="en-US" sz="1200" dirty="0">
                        <a:latin typeface="Helvetica"/>
                        <a:cs typeface="Helvetica"/>
                      </a:endParaRPr>
                    </a:p>
                  </a:txBody>
                  <a:tcPr/>
                </a:tc>
                <a:extLst>
                  <a:ext uri="{0D108BD9-81ED-4DB2-BD59-A6C34878D82A}">
                    <a16:rowId xmlns:a16="http://schemas.microsoft.com/office/drawing/2014/main" val="10000"/>
                  </a:ext>
                </a:extLst>
              </a:tr>
              <a:tr h="370840">
                <a:tc>
                  <a:txBody>
                    <a:bodyPr/>
                    <a:lstStyle/>
                    <a:p>
                      <a:pPr algn="ctr"/>
                      <a:r>
                        <a:rPr lang="en-US" sz="1200" dirty="0" smtClean="0">
                          <a:latin typeface="Helvetica"/>
                          <a:cs typeface="Helvetica"/>
                        </a:rPr>
                        <a:t>Opportunities:</a:t>
                      </a:r>
                      <a:endParaRPr lang="en-US" sz="1200" dirty="0">
                        <a:latin typeface="Helvetica"/>
                        <a:cs typeface="Helvetica"/>
                      </a:endParaRPr>
                    </a:p>
                  </a:txBody>
                  <a:tcPr vert="vert270"/>
                </a:tc>
                <a:tc>
                  <a:txBody>
                    <a:bodyPr/>
                    <a:lstStyle/>
                    <a:p>
                      <a:pPr marL="285750" lvl="0" indent="-285750">
                        <a:buFont typeface="Arial" charset="0"/>
                        <a:buChar char="•"/>
                      </a:pPr>
                      <a:r>
                        <a:rPr lang="en-US" sz="1200" dirty="0" smtClean="0">
                          <a:latin typeface="Helvetica" charset="0"/>
                          <a:ea typeface="Helvetica" charset="0"/>
                          <a:cs typeface="Helvetica" charset="0"/>
                        </a:rPr>
                        <a:t>Business hub – resources and support for providers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Market approach – infrastructure absent, size, market failures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Local people achieving local opportunities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Alignment with existing health care providers - separation of services and governance, clarity of advice, separation of services (governance), avoid double dipping</a:t>
                      </a:r>
                    </a:p>
                    <a:p>
                      <a:pPr marL="285750" lvl="0" indent="-285750">
                        <a:buFont typeface="Arial" charset="0"/>
                        <a:buChar char="•"/>
                      </a:pPr>
                      <a:r>
                        <a:rPr lang="en-US" sz="1200" dirty="0" smtClean="0">
                          <a:latin typeface="Helvetica" charset="0"/>
                          <a:ea typeface="Helvetica" charset="0"/>
                          <a:cs typeface="Helvetica" charset="0"/>
                        </a:rPr>
                        <a:t>Aboriginal Corporations – governance and coordination</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Increased community leadership and self determination</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Doing it for ourselves</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Improved workforce capacity</a:t>
                      </a:r>
                      <a:endParaRPr lang="en-GB" sz="1200" dirty="0" smtClean="0">
                        <a:latin typeface="Helvetica" charset="0"/>
                        <a:ea typeface="Helvetica" charset="0"/>
                        <a:cs typeface="Helvetica" charset="0"/>
                      </a:endParaRPr>
                    </a:p>
                    <a:p>
                      <a:pPr marL="285750" lvl="0" indent="-285750">
                        <a:buFont typeface="Arial" charset="0"/>
                        <a:buChar char="•"/>
                      </a:pPr>
                      <a:r>
                        <a:rPr lang="en-US" sz="1200" dirty="0" smtClean="0">
                          <a:latin typeface="Helvetica" charset="0"/>
                          <a:ea typeface="Helvetica" charset="0"/>
                          <a:cs typeface="Helvetica" charset="0"/>
                        </a:rPr>
                        <a:t>Enhanced service options with existing health services</a:t>
                      </a:r>
                    </a:p>
                  </a:txBody>
                  <a:tcPr/>
                </a:tc>
                <a:extLst>
                  <a:ext uri="{0D108BD9-81ED-4DB2-BD59-A6C34878D82A}">
                    <a16:rowId xmlns:a16="http://schemas.microsoft.com/office/drawing/2014/main" val="10001"/>
                  </a:ext>
                </a:extLst>
              </a:tr>
              <a:tr h="370840">
                <a:tc>
                  <a:txBody>
                    <a:bodyPr/>
                    <a:lstStyle/>
                    <a:p>
                      <a:pPr algn="ctr"/>
                      <a:r>
                        <a:rPr lang="en-US" sz="1200" dirty="0" smtClean="0">
                          <a:latin typeface="Helvetica"/>
                          <a:cs typeface="Helvetica"/>
                        </a:rPr>
                        <a:t>Strategies to </a:t>
                      </a:r>
                      <a:r>
                        <a:rPr lang="en-US" sz="1200" dirty="0" err="1" smtClean="0">
                          <a:latin typeface="Helvetica"/>
                          <a:cs typeface="Helvetica"/>
                        </a:rPr>
                        <a:t>maximise</a:t>
                      </a:r>
                      <a:r>
                        <a:rPr lang="en-US" sz="1200" dirty="0" smtClean="0">
                          <a:latin typeface="Helvetica"/>
                          <a:cs typeface="Helvetica"/>
                        </a:rPr>
                        <a:t>:</a:t>
                      </a:r>
                      <a:endParaRPr lang="en-US" sz="1200" dirty="0">
                        <a:latin typeface="Helvetica"/>
                        <a:cs typeface="Helvetica"/>
                      </a:endParaRPr>
                    </a:p>
                  </a:txBody>
                  <a:tcPr vert="vert270"/>
                </a:tc>
                <a:tc>
                  <a:txBody>
                    <a:bodyPr/>
                    <a:lstStyle/>
                    <a:p>
                      <a:pPr marL="285750" indent="-285750">
                        <a:buFont typeface="Arial" charset="0"/>
                        <a:buChar char="•"/>
                      </a:pPr>
                      <a:r>
                        <a:rPr lang="en-US" sz="1200" dirty="0" smtClean="0">
                          <a:latin typeface="Helvetica" charset="0"/>
                          <a:ea typeface="Helvetica" charset="0"/>
                          <a:cs typeface="Helvetica" charset="0"/>
                        </a:rPr>
                        <a:t>Business hubs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Pooling funds to purchase from NDIS and other providers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Build our own base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Education</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Care planning tool</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Service infrastructure aligns with existing providers</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Look at existing ‘things’ – where is good work happening?</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Support and flexibility</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Capacity building – walking side by side</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Managing financial risk</a:t>
                      </a:r>
                      <a:endParaRPr lang="en-GB" sz="1200" dirty="0" smtClean="0">
                        <a:latin typeface="Helvetica" charset="0"/>
                        <a:ea typeface="Helvetica" charset="0"/>
                        <a:cs typeface="Helvetica" charset="0"/>
                      </a:endParaRPr>
                    </a:p>
                    <a:p>
                      <a:pPr marL="285750" indent="-285750">
                        <a:buFont typeface="Arial" charset="0"/>
                        <a:buChar char="•"/>
                      </a:pPr>
                      <a:r>
                        <a:rPr lang="en-US" sz="1200" dirty="0" smtClean="0">
                          <a:latin typeface="Helvetica" charset="0"/>
                          <a:ea typeface="Helvetica" charset="0"/>
                          <a:cs typeface="Helvetica" charset="0"/>
                        </a:rPr>
                        <a:t>Mechanism for connecting with market</a:t>
                      </a:r>
                      <a:endParaRPr lang="en-GB" sz="1200" dirty="0" smtClean="0">
                        <a:latin typeface="Helvetica" charset="0"/>
                        <a:ea typeface="Helvetica" charset="0"/>
                        <a:cs typeface="Helvetica" charset="0"/>
                      </a:endParaRPr>
                    </a:p>
                    <a:p>
                      <a:pPr marL="285750" indent="-285750">
                        <a:buFont typeface="Arial" charset="0"/>
                        <a:buChar char="•"/>
                      </a:pPr>
                      <a:r>
                        <a:rPr lang="en-US" sz="1200" dirty="0" err="1" smtClean="0">
                          <a:latin typeface="Helvetica" charset="0"/>
                          <a:ea typeface="Helvetica" charset="0"/>
                          <a:cs typeface="Helvetica" charset="0"/>
                        </a:rPr>
                        <a:t>Localised</a:t>
                      </a:r>
                      <a:r>
                        <a:rPr lang="en-US" sz="1200" dirty="0" smtClean="0">
                          <a:latin typeface="Helvetica" charset="0"/>
                          <a:ea typeface="Helvetica" charset="0"/>
                          <a:cs typeface="Helvetica" charset="0"/>
                        </a:rPr>
                        <a:t> flexibility – remote cultural lens on capacity</a:t>
                      </a:r>
                      <a:r>
                        <a:rPr lang="en-GB" sz="1200" dirty="0" smtClean="0">
                          <a:latin typeface="Helvetica" charset="0"/>
                          <a:ea typeface="Helvetica" charset="0"/>
                          <a:cs typeface="Helvetica" charset="0"/>
                        </a:rPr>
                        <a:t> </a:t>
                      </a:r>
                      <a:endParaRPr lang="en-US" sz="1200" dirty="0" smtClean="0">
                        <a:latin typeface="Helvetica" charset="0"/>
                        <a:ea typeface="Helvetica" charset="0"/>
                        <a:cs typeface="Helvetica"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11294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7_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MC Document" ma:contentTypeID="0x0101002825A64A6E1845A99A9D8EE8A5686ECB00314D7C4EB8115047B4B646D6967B2B75" ma:contentTypeVersion="6" ma:contentTypeDescription="PMC Document" ma:contentTypeScope="" ma:versionID="1d1fcf6ab6d5d9be89c0ce4b97384d51">
  <xsd:schema xmlns:xsd="http://www.w3.org/2001/XMLSchema" xmlns:xs="http://www.w3.org/2001/XMLSchema" xmlns:p="http://schemas.microsoft.com/office/2006/metadata/properties" xmlns:ns2="2a0afbbd-f446-48e4-ac09-01ccab37fc4c" xmlns:ns3="685f9fda-bd71-4433-b331-92feb9553089" targetNamespace="http://schemas.microsoft.com/office/2006/metadata/properties" ma:root="true" ma:fieldsID="ef799b6d53a011188e2712d36a8b3d2b" ns2:_="" ns3:_="">
    <xsd:import namespace="2a0afbbd-f446-48e4-ac09-01ccab37fc4c"/>
    <xsd:import namespace="685f9fda-bd71-4433-b331-92feb9553089"/>
    <xsd:element name="properties">
      <xsd:complexType>
        <xsd:sequence>
          <xsd:element name="documentManagement">
            <xsd:complexType>
              <xsd:all>
                <xsd:element ref="ns3:NonRecordJustification"/>
                <xsd:element ref="ns2:PMCNotes" minOccurs="0"/>
                <xsd:element ref="ns2:mc5611b894cf49d8aeeb8ebf39dc09bc" minOccurs="0"/>
                <xsd:element ref="ns2:TaxCatchAll" minOccurs="0"/>
                <xsd:element ref="ns2:TaxCatchAllLabel" minOccurs="0"/>
                <xsd:element ref="ns2:jd1c641577414dfdab1686c9d5d0dbd0" minOccurs="0"/>
                <xsd:element ref="ns2:ShareHub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0afbbd-f446-48e4-ac09-01ccab37fc4c" elementFormDefault="qualified">
    <xsd:import namespace="http://schemas.microsoft.com/office/2006/documentManagement/types"/>
    <xsd:import namespace="http://schemas.microsoft.com/office/infopath/2007/PartnerControls"/>
    <xsd:element name="PMCNotes" ma:index="5" nillable="true" ma:displayName="Notes" ma:internalName="PMCNotes">
      <xsd:simpleType>
        <xsd:restriction base="dms:Note">
          <xsd:maxLength value="255"/>
        </xsd:restriction>
      </xsd:simpleType>
    </xsd:element>
    <xsd:element name="mc5611b894cf49d8aeeb8ebf39dc09bc" ma:index="8" ma:taxonomy="true" ma:internalName="mc5611b894cf49d8aeeb8ebf39dc09bc" ma:taxonomyFieldName="HPRMSecurityLevel" ma:displayName="Security Level" ma:default="1;#UNCLASSIFIED|9c49a7c7-17c7-412f-8077-62dec89b9196" ma:fieldId="{6c5611b8-94cf-49d8-aeeb-8ebf39dc09bc}" ma:sspId="a560683c-39f7-40cc-81e5-5b545283d6d6" ma:termSetId="ad616a2a-2f34-42df-868f-846f11d5d891"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eddbb8b-0cd9-4d8d-a688-1ba0edb275a0}" ma:internalName="TaxCatchAll" ma:showField="CatchAllData" ma:web="2a0afbbd-f446-48e4-ac09-01ccab37fc4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eddbb8b-0cd9-4d8d-a688-1ba0edb275a0}" ma:internalName="TaxCatchAllLabel" ma:readOnly="true" ma:showField="CatchAllDataLabel" ma:web="2a0afbbd-f446-48e4-ac09-01ccab37fc4c">
      <xsd:complexType>
        <xsd:complexContent>
          <xsd:extension base="dms:MultiChoiceLookup">
            <xsd:sequence>
              <xsd:element name="Value" type="dms:Lookup" maxOccurs="unbounded" minOccurs="0" nillable="true"/>
            </xsd:sequence>
          </xsd:extension>
        </xsd:complexContent>
      </xsd:complexType>
    </xsd:element>
    <xsd:element name="jd1c641577414dfdab1686c9d5d0dbd0" ma:index="12" nillable="true" ma:taxonomy="true" ma:internalName="jd1c641577414dfdab1686c9d5d0dbd0" ma:taxonomyFieldName="HPRMSecurityCaveat" ma:displayName="DLM" ma:fieldId="{3d1c6415-7741-4dfd-ab16-86c9d5d0dbd0}" ma:taxonomyMulti="true" ma:sspId="a560683c-39f7-40cc-81e5-5b545283d6d6" ma:termSetId="4779c3b8-a320-4a06-b8c8-666ff4292a5a" ma:anchorId="00000000-0000-0000-0000-000000000000" ma:open="false" ma:isKeyword="false">
      <xsd:complexType>
        <xsd:sequence>
          <xsd:element ref="pc:Terms" minOccurs="0" maxOccurs="1"/>
        </xsd:sequence>
      </xsd:complexType>
    </xsd:element>
    <xsd:element name="ShareHubID" ma:index="16" nillable="true" ma:displayName="Record ID" ma:indexed="true" ma:internalName="ShareHub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5f9fda-bd71-4433-b331-92feb9553089" elementFormDefault="qualified">
    <xsd:import namespace="http://schemas.microsoft.com/office/2006/documentManagement/types"/>
    <xsd:import namespace="http://schemas.microsoft.com/office/infopath/2007/PartnerControls"/>
    <xsd:element name="NonRecordJustification" ma:index="4" ma:displayName="Non-record justification" ma:default="None" ma:format="Dropdown" ma:internalName="NonRecordJustification">
      <xsd:simpleType>
        <xsd:restriction base="dms:Choice">
          <xsd:enumeration value="None"/>
          <xsd:enumeration value="Not defined as a record under the Archives Act of 1983"/>
          <xsd:enumeration value="Duplicate or low value item"/>
          <xsd:enumeration value="Superced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jd1c641577414dfdab1686c9d5d0dbd0 xmlns="2a0afbbd-f446-48e4-ac09-01ccab37fc4c">
      <Terms xmlns="http://schemas.microsoft.com/office/infopath/2007/PartnerControls"/>
    </jd1c641577414dfdab1686c9d5d0dbd0>
    <TaxCatchAll xmlns="2a0afbbd-f446-48e4-ac09-01ccab37fc4c">
      <Value>1</Value>
    </TaxCatchAll>
    <mc5611b894cf49d8aeeb8ebf39dc09bc xmlns="2a0afbbd-f446-48e4-ac09-01ccab37fc4c">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9c49a7c7-17c7-412f-8077-62dec89b9196</TermId>
        </TermInfo>
      </Terms>
    </mc5611b894cf49d8aeeb8ebf39dc09bc>
    <ShareHubID xmlns="2a0afbbd-f446-48e4-ac09-01ccab37fc4c">UDOC17-337934</ShareHubID>
    <PMCNotes xmlns="2a0afbbd-f446-48e4-ac09-01ccab37fc4c" xsi:nil="true"/>
    <NonRecordJustification xmlns="685f9fda-bd71-4433-b331-92feb9553089">None</NonRecordJustification>
  </documentManagement>
</p:properties>
</file>

<file path=customXml/itemProps1.xml><?xml version="1.0" encoding="utf-8"?>
<ds:datastoreItem xmlns:ds="http://schemas.openxmlformats.org/officeDocument/2006/customXml" ds:itemID="{8FBDD9C6-CA70-441F-9D24-DAD0DB7F8EA0}">
  <ds:schemaRefs>
    <ds:schemaRef ds:uri="http://schemas.microsoft.com/sharepoint/v3/contenttype/forms"/>
  </ds:schemaRefs>
</ds:datastoreItem>
</file>

<file path=customXml/itemProps2.xml><?xml version="1.0" encoding="utf-8"?>
<ds:datastoreItem xmlns:ds="http://schemas.openxmlformats.org/officeDocument/2006/customXml" ds:itemID="{F0DDE2C2-09BA-4D32-B297-599CB31BF5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0afbbd-f446-48e4-ac09-01ccab37fc4c"/>
    <ds:schemaRef ds:uri="685f9fda-bd71-4433-b331-92feb9553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751019-1D85-40C7-B2C5-2341E1A3CE17}">
  <ds:schemaRef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685f9fda-bd71-4433-b331-92feb9553089"/>
    <ds:schemaRef ds:uri="http://schemas.microsoft.com/office/infopath/2007/PartnerControls"/>
    <ds:schemaRef ds:uri="http://purl.org/dc/terms/"/>
    <ds:schemaRef ds:uri="2a0afbbd-f446-48e4-ac09-01ccab37fc4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28077</TotalTime>
  <Words>2338</Words>
  <Application>Microsoft Office PowerPoint</Application>
  <PresentationFormat>On-screen Show (4:3)</PresentationFormat>
  <Paragraphs>353</Paragraphs>
  <Slides>16</Slides>
  <Notes>15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Arial</vt:lpstr>
      <vt:lpstr>Calibri</vt:lpstr>
      <vt:lpstr>Helvetica</vt:lpstr>
      <vt:lpstr>Helvetica Light</vt:lpstr>
      <vt:lpstr>News Cycle</vt:lpstr>
      <vt:lpstr>Sanchez Regular</vt:lpstr>
      <vt:lpstr>Times New Roman</vt:lpstr>
      <vt:lpstr>Office Theme</vt:lpstr>
      <vt:lpstr>7_Office Theme</vt:lpstr>
      <vt:lpstr>2_Office Theme</vt:lpstr>
      <vt:lpstr>Economic development opportunities for Indigenous Australians &amp; the National Disability Insurance Scheme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Walker</dc:creator>
  <cp:lastModifiedBy>O'Toole, Aidan</cp:lastModifiedBy>
  <cp:revision>2477</cp:revision>
  <cp:lastPrinted>2015-09-24T19:46:45Z</cp:lastPrinted>
  <dcterms:created xsi:type="dcterms:W3CDTF">2014-01-26T01:38:11Z</dcterms:created>
  <dcterms:modified xsi:type="dcterms:W3CDTF">2017-09-06T01:44:09Z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0x0101002825A64A6E1845A99A9D8EE8A5686ECB00314D7C4EB8115047B4B646D6967B2B75</vt:lpwstr>
  </property>
  <property fmtid="{D5CDD505-2E9C-101B-9397-08002B2CF9AE}" pid="3" name="HPRMSecurityLevel">
    <vt:lpwstr>1;#UNCLASSIFIED|9c49a7c7-17c7-412f-8077-62dec89b9196</vt:lpwstr>
  </property>
  <property fmtid="{D5CDD505-2E9C-101B-9397-08002B2CF9AE}" pid="4" name="HPRMSecurityCaveat">
    <vt:lpwstr/>
  </property>
</Properties>
</file>